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26" r:id="rId2"/>
    <p:sldId id="327" r:id="rId3"/>
    <p:sldId id="328" r:id="rId4"/>
    <p:sldId id="329" r:id="rId5"/>
    <p:sldId id="330" r:id="rId6"/>
    <p:sldId id="331"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7/22/2015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78.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Areas of Municipal Reform</a:t>
            </a:r>
            <a:endParaRPr lang="en-US" dirty="0"/>
          </a:p>
        </p:txBody>
      </p:sp>
      <p:sp>
        <p:nvSpPr>
          <p:cNvPr id="3" name="Content Placeholder 2"/>
          <p:cNvSpPr>
            <a:spLocks noGrp="1"/>
          </p:cNvSpPr>
          <p:nvPr>
            <p:ph idx="1"/>
          </p:nvPr>
        </p:nvSpPr>
        <p:spPr>
          <a:xfrm>
            <a:off x="1906291" y="2510724"/>
            <a:ext cx="8539567" cy="3533615"/>
          </a:xfrm>
        </p:spPr>
        <p:style>
          <a:lnRef idx="2">
            <a:schemeClr val="dk1"/>
          </a:lnRef>
          <a:fillRef idx="1">
            <a:schemeClr val="lt1"/>
          </a:fillRef>
          <a:effectRef idx="0">
            <a:schemeClr val="dk1"/>
          </a:effectRef>
          <a:fontRef idx="minor">
            <a:schemeClr val="dk1"/>
          </a:fontRef>
        </p:style>
        <p:txBody>
          <a:bodyPr/>
          <a:lstStyle/>
          <a:p>
            <a:r>
              <a:rPr lang="en-US" dirty="0" smtClean="0"/>
              <a:t>16</a:t>
            </a:r>
            <a:r>
              <a:rPr lang="en-US" baseline="30000" dirty="0" smtClean="0"/>
              <a:t>th</a:t>
            </a:r>
            <a:r>
              <a:rPr lang="en-US" dirty="0" smtClean="0"/>
              <a:t> Amendment: the government’s power to put in place a graduated income tax (you pay based on how much money you make)</a:t>
            </a:r>
          </a:p>
          <a:p>
            <a:r>
              <a:rPr lang="en-US" dirty="0" smtClean="0"/>
              <a:t>17</a:t>
            </a:r>
            <a:r>
              <a:rPr lang="en-US" baseline="30000" dirty="0" smtClean="0"/>
              <a:t>th</a:t>
            </a:r>
            <a:r>
              <a:rPr lang="en-US" dirty="0" smtClean="0"/>
              <a:t> Amendment: Direct election of Senators</a:t>
            </a:r>
          </a:p>
          <a:p>
            <a:r>
              <a:rPr lang="en-US" dirty="0" smtClean="0"/>
              <a:t>Direct Primaries: People get to vote on which individuals they want to run for office</a:t>
            </a:r>
          </a:p>
          <a:p>
            <a:pPr>
              <a:buNone/>
            </a:pPr>
            <a:endParaRPr lang="en-US" dirty="0" smtClean="0"/>
          </a:p>
          <a:p>
            <a:endParaRPr lang="en-US" dirty="0"/>
          </a:p>
        </p:txBody>
      </p:sp>
    </p:spTree>
    <p:extLst>
      <p:ext uri="{BB962C8B-B14F-4D97-AF65-F5344CB8AC3E}">
        <p14:creationId xmlns:p14="http://schemas.microsoft.com/office/powerpoint/2010/main" val="98547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n-US" dirty="0"/>
          </a:p>
        </p:txBody>
      </p:sp>
      <p:pic>
        <p:nvPicPr>
          <p:cNvPr id="4" name="Picture 3"/>
          <p:cNvPicPr>
            <a:picLocks noChangeAspect="1"/>
          </p:cNvPicPr>
          <p:nvPr/>
        </p:nvPicPr>
        <p:blipFill>
          <a:blip r:embed="rId2"/>
          <a:stretch>
            <a:fillRect/>
          </a:stretch>
        </p:blipFill>
        <p:spPr>
          <a:xfrm>
            <a:off x="1136784" y="2578611"/>
            <a:ext cx="4504599" cy="3460980"/>
          </a:xfrm>
          <a:prstGeom prst="rect">
            <a:avLst/>
          </a:prstGeom>
        </p:spPr>
      </p:pic>
      <p:pic>
        <p:nvPicPr>
          <p:cNvPr id="5" name="Picture 4"/>
          <p:cNvPicPr>
            <a:picLocks noChangeAspect="1"/>
          </p:cNvPicPr>
          <p:nvPr/>
        </p:nvPicPr>
        <p:blipFill>
          <a:blip r:embed="rId3"/>
          <a:stretch>
            <a:fillRect/>
          </a:stretch>
        </p:blipFill>
        <p:spPr>
          <a:xfrm>
            <a:off x="5838906" y="2578611"/>
            <a:ext cx="4653447" cy="3485594"/>
          </a:xfrm>
          <a:prstGeom prst="rect">
            <a:avLst/>
          </a:prstGeom>
        </p:spPr>
      </p:pic>
    </p:spTree>
    <p:extLst>
      <p:ext uri="{BB962C8B-B14F-4D97-AF65-F5344CB8AC3E}">
        <p14:creationId xmlns:p14="http://schemas.microsoft.com/office/powerpoint/2010/main" val="81994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Anglo Saxon Superiority </a:t>
            </a:r>
            <a:endParaRPr lang="en-US" dirty="0"/>
          </a:p>
        </p:txBody>
      </p:sp>
      <p:sp>
        <p:nvSpPr>
          <p:cNvPr id="5" name="Content Placeholder 4"/>
          <p:cNvSpPr>
            <a:spLocks noGrp="1"/>
          </p:cNvSpPr>
          <p:nvPr>
            <p:ph idx="1"/>
          </p:nvPr>
        </p:nvSpPr>
        <p:spPr/>
        <p:txBody>
          <a:bodyPr/>
          <a:lstStyle/>
          <a:p>
            <a:r>
              <a:rPr lang="en-US" dirty="0" smtClean="0"/>
              <a:t>Read the poem “White Man’s Burden”</a:t>
            </a:r>
          </a:p>
          <a:p>
            <a:r>
              <a:rPr lang="en-US" dirty="0" smtClean="0"/>
              <a:t>Write down 3 things that stand out to you.</a:t>
            </a:r>
          </a:p>
          <a:p>
            <a:r>
              <a:rPr lang="en-US" dirty="0" smtClean="0"/>
              <a:t>Write down 1 question you have about it. </a:t>
            </a:r>
            <a:endParaRPr lang="en-US" dirty="0"/>
          </a:p>
        </p:txBody>
      </p:sp>
    </p:spTree>
    <p:extLst>
      <p:ext uri="{BB962C8B-B14F-4D97-AF65-F5344CB8AC3E}">
        <p14:creationId xmlns:p14="http://schemas.microsoft.com/office/powerpoint/2010/main" val="317373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pic>
        <p:nvPicPr>
          <p:cNvPr id="5" name="Picture 4"/>
          <p:cNvPicPr>
            <a:picLocks noChangeAspect="1"/>
          </p:cNvPicPr>
          <p:nvPr/>
        </p:nvPicPr>
        <p:blipFill>
          <a:blip r:embed="rId2"/>
          <a:stretch>
            <a:fillRect/>
          </a:stretch>
        </p:blipFill>
        <p:spPr>
          <a:xfrm>
            <a:off x="2798737" y="2285999"/>
            <a:ext cx="6143785" cy="3485753"/>
          </a:xfrm>
          <a:prstGeom prst="rect">
            <a:avLst/>
          </a:prstGeom>
        </p:spPr>
      </p:pic>
    </p:spTree>
    <p:extLst>
      <p:ext uri="{BB962C8B-B14F-4D97-AF65-F5344CB8AC3E}">
        <p14:creationId xmlns:p14="http://schemas.microsoft.com/office/powerpoint/2010/main" val="149626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Naval Superiority</a:t>
            </a:r>
            <a:endParaRPr lang="en-US" dirty="0"/>
          </a:p>
        </p:txBody>
      </p:sp>
      <p:sp>
        <p:nvSpPr>
          <p:cNvPr id="4" name="Content Placeholder 3"/>
          <p:cNvSpPr>
            <a:spLocks noGrp="1"/>
          </p:cNvSpPr>
          <p:nvPr>
            <p:ph idx="1"/>
          </p:nvPr>
        </p:nvSpPr>
        <p:spPr>
          <a:xfrm>
            <a:off x="1295401" y="2556932"/>
            <a:ext cx="4500965" cy="3318936"/>
          </a:xfrm>
        </p:spPr>
        <p:txBody>
          <a:bodyPr/>
          <a:lstStyle/>
          <a:p>
            <a:pPr>
              <a:buFont typeface="Wingdings" panose="05000000000000000000" pitchFamily="2" charset="2"/>
              <a:buChar char="Ø"/>
            </a:pPr>
            <a:r>
              <a:rPr lang="en-US" dirty="0" smtClean="0"/>
              <a:t>Alfred Mahan</a:t>
            </a:r>
          </a:p>
          <a:p>
            <a:pPr>
              <a:buFont typeface="Wingdings" panose="05000000000000000000" pitchFamily="2" charset="2"/>
              <a:buChar char="Ø"/>
            </a:pPr>
            <a:r>
              <a:rPr lang="en-US" dirty="0" smtClean="0"/>
              <a:t>“The Influence of Sea Power on History”</a:t>
            </a:r>
            <a:endParaRPr lang="en-US" dirty="0"/>
          </a:p>
        </p:txBody>
      </p:sp>
      <p:pic>
        <p:nvPicPr>
          <p:cNvPr id="5" name="Picture 4"/>
          <p:cNvPicPr>
            <a:picLocks noChangeAspect="1"/>
          </p:cNvPicPr>
          <p:nvPr/>
        </p:nvPicPr>
        <p:blipFill>
          <a:blip r:embed="rId2"/>
          <a:stretch>
            <a:fillRect/>
          </a:stretch>
        </p:blipFill>
        <p:spPr>
          <a:xfrm>
            <a:off x="8106904" y="2285999"/>
            <a:ext cx="2447441" cy="3790134"/>
          </a:xfrm>
          <a:prstGeom prst="rect">
            <a:avLst/>
          </a:prstGeom>
        </p:spPr>
      </p:pic>
    </p:spTree>
    <p:extLst>
      <p:ext uri="{BB962C8B-B14F-4D97-AF65-F5344CB8AC3E}">
        <p14:creationId xmlns:p14="http://schemas.microsoft.com/office/powerpoint/2010/main" val="104464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Causes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8155679"/>
              </p:ext>
            </p:extLst>
          </p:nvPr>
        </p:nvGraphicFramePr>
        <p:xfrm>
          <a:off x="1295398" y="2285999"/>
          <a:ext cx="9601200" cy="3749040"/>
        </p:xfrm>
        <a:graphic>
          <a:graphicData uri="http://schemas.openxmlformats.org/drawingml/2006/table">
            <a:tbl>
              <a:tblPr firstRow="1" bandRow="1">
                <a:tableStyleId>{5C22544A-7EE6-4342-B048-85BDC9FD1C3A}</a:tableStyleId>
              </a:tblPr>
              <a:tblGrid>
                <a:gridCol w="1943746"/>
                <a:gridCol w="2185261"/>
                <a:gridCol w="5472193"/>
              </a:tblGrid>
              <a:tr h="370840">
                <a:tc>
                  <a:txBody>
                    <a:bodyPr/>
                    <a:lstStyle/>
                    <a:p>
                      <a:r>
                        <a:rPr lang="en-US" dirty="0" smtClean="0"/>
                        <a:t>Cause of Imperialism</a:t>
                      </a:r>
                      <a:endParaRPr lang="en-US" dirty="0"/>
                    </a:p>
                  </a:txBody>
                  <a:tcPr/>
                </a:tc>
                <a:tc>
                  <a:txBody>
                    <a:bodyPr/>
                    <a:lstStyle/>
                    <a:p>
                      <a:r>
                        <a:rPr lang="en-US" dirty="0" smtClean="0"/>
                        <a:t>Key Person</a:t>
                      </a:r>
                      <a:r>
                        <a:rPr lang="en-US" baseline="0" dirty="0" smtClean="0"/>
                        <a:t> Involved</a:t>
                      </a:r>
                      <a:endParaRPr lang="en-US" dirty="0"/>
                    </a:p>
                  </a:txBody>
                  <a:tcPr/>
                </a:tc>
                <a:tc>
                  <a:txBody>
                    <a:bodyPr/>
                    <a:lstStyle/>
                    <a:p>
                      <a:r>
                        <a:rPr lang="en-US" dirty="0" smtClean="0"/>
                        <a:t>Reason</a:t>
                      </a:r>
                      <a:r>
                        <a:rPr lang="en-US" baseline="0" dirty="0" smtClean="0"/>
                        <a:t> it led to Imperialism</a:t>
                      </a:r>
                      <a:endParaRPr lang="en-US" dirty="0"/>
                    </a:p>
                  </a:txBody>
                  <a:tcPr/>
                </a:tc>
              </a:tr>
              <a:tr h="370840">
                <a:tc>
                  <a:txBody>
                    <a:bodyPr/>
                    <a:lstStyle/>
                    <a:p>
                      <a:r>
                        <a:rPr lang="en-US" dirty="0" smtClean="0"/>
                        <a:t>Manifest</a:t>
                      </a:r>
                      <a:r>
                        <a:rPr lang="en-US" baseline="0" dirty="0" smtClean="0"/>
                        <a:t> Destiny</a:t>
                      </a:r>
                      <a:endParaRPr lang="en-US" dirty="0"/>
                    </a:p>
                  </a:txBody>
                  <a:tcPr/>
                </a:tc>
                <a:tc>
                  <a:txBody>
                    <a:bodyPr/>
                    <a:lstStyle/>
                    <a:p>
                      <a:r>
                        <a:rPr lang="en-US" dirty="0" smtClean="0"/>
                        <a:t>Frederick Jackson Turner- Turner</a:t>
                      </a:r>
                      <a:r>
                        <a:rPr lang="en-US" baseline="0" dirty="0" smtClean="0"/>
                        <a:t> Thesis</a:t>
                      </a:r>
                      <a:endParaRPr lang="en-US" dirty="0"/>
                    </a:p>
                  </a:txBody>
                  <a:tcPr/>
                </a:tc>
                <a:tc>
                  <a:txBody>
                    <a:bodyPr/>
                    <a:lstStyle/>
                    <a:p>
                      <a:r>
                        <a:rPr lang="en-US" dirty="0" smtClean="0"/>
                        <a:t>Belief</a:t>
                      </a:r>
                      <a:r>
                        <a:rPr lang="en-US" baseline="0" dirty="0" smtClean="0"/>
                        <a:t> that America needed to expand in order to maintain its identity and key beliefs</a:t>
                      </a:r>
                      <a:endParaRPr lang="en-US" dirty="0"/>
                    </a:p>
                  </a:txBody>
                  <a:tcPr/>
                </a:tc>
              </a:tr>
              <a:tr h="370840">
                <a:tc>
                  <a:txBody>
                    <a:bodyPr/>
                    <a:lstStyle/>
                    <a:p>
                      <a:r>
                        <a:rPr lang="en-US" dirty="0" smtClean="0"/>
                        <a:t>Anglo-Saxon</a:t>
                      </a:r>
                      <a:r>
                        <a:rPr lang="en-US" baseline="0" dirty="0" smtClean="0"/>
                        <a:t> Superiority</a:t>
                      </a:r>
                      <a:endParaRPr lang="en-US" dirty="0"/>
                    </a:p>
                  </a:txBody>
                  <a:tcPr/>
                </a:tc>
                <a:tc>
                  <a:txBody>
                    <a:bodyPr/>
                    <a:lstStyle/>
                    <a:p>
                      <a:endParaRPr lang="en-US"/>
                    </a:p>
                  </a:txBody>
                  <a:tcPr/>
                </a:tc>
                <a:tc>
                  <a:txBody>
                    <a:bodyPr/>
                    <a:lstStyle/>
                    <a:p>
                      <a:r>
                        <a:rPr lang="en-US" dirty="0" smtClean="0"/>
                        <a:t>Belief that Americans and Europeans were superior to people in other countries</a:t>
                      </a:r>
                      <a:r>
                        <a:rPr lang="en-US" baseline="0" dirty="0" smtClean="0"/>
                        <a:t> and they needed to bring their sophisticated cultures to the world</a:t>
                      </a:r>
                      <a:endParaRPr lang="en-US" dirty="0"/>
                    </a:p>
                  </a:txBody>
                  <a:tcPr/>
                </a:tc>
              </a:tr>
              <a:tr h="370840">
                <a:tc>
                  <a:txBody>
                    <a:bodyPr/>
                    <a:lstStyle/>
                    <a:p>
                      <a:r>
                        <a:rPr lang="en-US" dirty="0" smtClean="0"/>
                        <a:t>Industrialization</a:t>
                      </a:r>
                      <a:endParaRPr lang="en-US" dirty="0"/>
                    </a:p>
                  </a:txBody>
                  <a:tcPr/>
                </a:tc>
                <a:tc>
                  <a:txBody>
                    <a:bodyPr/>
                    <a:lstStyle/>
                    <a:p>
                      <a:endParaRPr lang="en-US" dirty="0"/>
                    </a:p>
                  </a:txBody>
                  <a:tcPr/>
                </a:tc>
                <a:tc>
                  <a:txBody>
                    <a:bodyPr/>
                    <a:lstStyle/>
                    <a:p>
                      <a:r>
                        <a:rPr lang="en-US" dirty="0" smtClean="0"/>
                        <a:t>America</a:t>
                      </a:r>
                      <a:r>
                        <a:rPr lang="en-US" baseline="0" dirty="0" smtClean="0"/>
                        <a:t> wanted access to more raw materials and new countries to sell their goods to</a:t>
                      </a:r>
                      <a:endParaRPr lang="en-US" dirty="0"/>
                    </a:p>
                  </a:txBody>
                  <a:tcPr/>
                </a:tc>
              </a:tr>
              <a:tr h="370840">
                <a:tc>
                  <a:txBody>
                    <a:bodyPr/>
                    <a:lstStyle/>
                    <a:p>
                      <a:r>
                        <a:rPr lang="en-US" dirty="0" smtClean="0"/>
                        <a:t>Naval Superiority </a:t>
                      </a:r>
                      <a:endParaRPr lang="en-US" dirty="0"/>
                    </a:p>
                  </a:txBody>
                  <a:tcPr/>
                </a:tc>
                <a:tc>
                  <a:txBody>
                    <a:bodyPr/>
                    <a:lstStyle/>
                    <a:p>
                      <a:r>
                        <a:rPr lang="en-US" dirty="0" smtClean="0"/>
                        <a:t>Alfred</a:t>
                      </a:r>
                      <a:r>
                        <a:rPr lang="en-US" baseline="0" dirty="0" smtClean="0"/>
                        <a:t> Mahan- The Influence of Sea Power on History</a:t>
                      </a:r>
                      <a:endParaRPr lang="en-US" dirty="0"/>
                    </a:p>
                  </a:txBody>
                  <a:tcPr/>
                </a:tc>
                <a:tc>
                  <a:txBody>
                    <a:bodyPr/>
                    <a:lstStyle/>
                    <a:p>
                      <a:r>
                        <a:rPr lang="en-US" dirty="0" smtClean="0"/>
                        <a:t>By building up their navy</a:t>
                      </a:r>
                      <a:r>
                        <a:rPr lang="en-US" baseline="0" dirty="0" smtClean="0"/>
                        <a:t> they had the capability to take over other countries</a:t>
                      </a:r>
                      <a:endParaRPr lang="en-US" dirty="0"/>
                    </a:p>
                  </a:txBody>
                  <a:tcPr/>
                </a:tc>
              </a:tr>
            </a:tbl>
          </a:graphicData>
        </a:graphic>
      </p:graphicFrame>
    </p:spTree>
    <p:extLst>
      <p:ext uri="{BB962C8B-B14F-4D97-AF65-F5344CB8AC3E}">
        <p14:creationId xmlns:p14="http://schemas.microsoft.com/office/powerpoint/2010/main" val="227519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descr="usaflag1-furling"/>
          <p:cNvSpPr>
            <a:spLocks noChangeArrowheads="1" noChangeShapeType="1" noTextEdit="1"/>
          </p:cNvSpPr>
          <p:nvPr/>
        </p:nvSpPr>
        <p:spPr bwMode="auto">
          <a:xfrm>
            <a:off x="3124200" y="990600"/>
            <a:ext cx="6019800" cy="4724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Hawaii:</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"Crossroads</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of the</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Pacific"</a:t>
            </a:r>
          </a:p>
        </p:txBody>
      </p:sp>
    </p:spTree>
    <p:extLst>
      <p:ext uri="{BB962C8B-B14F-4D97-AF65-F5344CB8AC3E}">
        <p14:creationId xmlns:p14="http://schemas.microsoft.com/office/powerpoint/2010/main" val="3495996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905000" y="3048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U. S. Missionaries in Hawaii</a:t>
            </a:r>
          </a:p>
        </p:txBody>
      </p:sp>
      <p:sp>
        <p:nvSpPr>
          <p:cNvPr id="110597" name="Rectangle 5"/>
          <p:cNvSpPr>
            <a:spLocks noChangeArrowheads="1"/>
          </p:cNvSpPr>
          <p:nvPr/>
        </p:nvSpPr>
        <p:spPr bwMode="auto">
          <a:xfrm>
            <a:off x="2057400" y="6019801"/>
            <a:ext cx="8077200" cy="519113"/>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sz="2800" b="1">
                <a:solidFill>
                  <a:srgbClr val="E40000"/>
                </a:solidFill>
                <a:latin typeface="Comic Sans MS" pitchFamily="66" charset="0"/>
              </a:rPr>
              <a:t>Imiola Church – first built in the late 1820s</a:t>
            </a:r>
          </a:p>
        </p:txBody>
      </p:sp>
      <p:pic>
        <p:nvPicPr>
          <p:cNvPr id="11268" name="Picture 6" descr="Imiola Church-Hawaii"/>
          <p:cNvPicPr>
            <a:picLocks noChangeAspect="1" noChangeArrowheads="1"/>
          </p:cNvPicPr>
          <p:nvPr/>
        </p:nvPicPr>
        <p:blipFill>
          <a:blip r:embed="rId2">
            <a:lum contrast="6000"/>
            <a:extLst>
              <a:ext uri="{28A0092B-C50C-407E-A947-70E740481C1C}">
                <a14:useLocalDpi xmlns:a14="http://schemas.microsoft.com/office/drawing/2010/main" val="0"/>
              </a:ext>
            </a:extLst>
          </a:blip>
          <a:srcRect l="5000" t="5556" r="9500" b="9477"/>
          <a:stretch>
            <a:fillRect/>
          </a:stretch>
        </p:blipFill>
        <p:spPr bwMode="auto">
          <a:xfrm>
            <a:off x="3962400" y="1143000"/>
            <a:ext cx="4076700" cy="4648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14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1905000" y="2286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U. S. View of Hawaiians</a:t>
            </a:r>
          </a:p>
        </p:txBody>
      </p:sp>
      <p:pic>
        <p:nvPicPr>
          <p:cNvPr id="12291" name="Picture 3" descr="pol_cartoon-carricature of the Hawaiian gov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343401" y="1143000"/>
            <a:ext cx="3673475" cy="43434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2886" name="Rectangle 6"/>
          <p:cNvSpPr>
            <a:spLocks noChangeArrowheads="1"/>
          </p:cNvSpPr>
          <p:nvPr/>
        </p:nvSpPr>
        <p:spPr bwMode="auto">
          <a:xfrm>
            <a:off x="1828800" y="5715000"/>
            <a:ext cx="8610600" cy="946150"/>
          </a:xfrm>
          <a:prstGeom prst="rect">
            <a:avLst/>
          </a:prstGeom>
          <a:noFill/>
          <a:ln w="9525">
            <a:noFill/>
            <a:miter lim="800000"/>
            <a:headEnd/>
            <a:tailEnd/>
          </a:ln>
          <a:effectLst>
            <a:outerShdw dist="17961" dir="2700000" algn="ctr" rotWithShape="0">
              <a:srgbClr val="000099"/>
            </a:outerShdw>
          </a:effectLst>
        </p:spPr>
        <p:txBody>
          <a:bodyPr>
            <a:spAutoFit/>
          </a:bodyPr>
          <a:lstStyle/>
          <a:p>
            <a:pPr algn="ctr">
              <a:spcBef>
                <a:spcPct val="50000"/>
              </a:spcBef>
              <a:buClr>
                <a:srgbClr val="E40000"/>
              </a:buClr>
              <a:buFont typeface="Wingdings" pitchFamily="2" charset="2"/>
              <a:buNone/>
              <a:defRPr/>
            </a:pPr>
            <a:r>
              <a:rPr lang="en-US" b="1">
                <a:solidFill>
                  <a:srgbClr val="E40000"/>
                </a:solidFill>
                <a:latin typeface="Comic Sans MS" pitchFamily="66" charset="0"/>
              </a:rPr>
              <a:t> </a:t>
            </a:r>
            <a:r>
              <a:rPr lang="en-US" sz="2800" b="1">
                <a:solidFill>
                  <a:srgbClr val="E40000"/>
                </a:solidFill>
                <a:latin typeface="Comic Sans MS" pitchFamily="66" charset="0"/>
              </a:rPr>
              <a:t>Hawaii becomes a U. S. Protectorate in 1849</a:t>
            </a:r>
            <a:br>
              <a:rPr lang="en-US" sz="2800" b="1">
                <a:solidFill>
                  <a:srgbClr val="E40000"/>
                </a:solidFill>
                <a:latin typeface="Comic Sans MS" pitchFamily="66" charset="0"/>
              </a:rPr>
            </a:br>
            <a:r>
              <a:rPr lang="en-US" sz="2800" b="1">
                <a:solidFill>
                  <a:srgbClr val="E40000"/>
                </a:solidFill>
                <a:latin typeface="Comic Sans MS" pitchFamily="66" charset="0"/>
              </a:rPr>
              <a:t>   by virtue of economic treaties.</a:t>
            </a:r>
          </a:p>
        </p:txBody>
      </p:sp>
    </p:spTree>
    <p:extLst>
      <p:ext uri="{BB962C8B-B14F-4D97-AF65-F5344CB8AC3E}">
        <p14:creationId xmlns:p14="http://schemas.microsoft.com/office/powerpoint/2010/main" val="674749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905000" y="1524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Hawaiian Queen Liliuokalani</a:t>
            </a:r>
          </a:p>
        </p:txBody>
      </p:sp>
      <p:pic>
        <p:nvPicPr>
          <p:cNvPr id="13315" name="Picture 3" descr="liliuokalani"/>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7143750" y="1219200"/>
            <a:ext cx="3030538" cy="5181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descr="DIVI7233446"/>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905000" y="1157288"/>
            <a:ext cx="472440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1905000" y="5213350"/>
            <a:ext cx="4800600" cy="1066800"/>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buClr>
                <a:srgbClr val="E40000"/>
              </a:buClr>
              <a:buFont typeface="Wingdings" pitchFamily="2" charset="2"/>
              <a:buNone/>
              <a:defRPr/>
            </a:pPr>
            <a:r>
              <a:rPr lang="en-US" sz="2800" b="1">
                <a:solidFill>
                  <a:srgbClr val="E40000"/>
                </a:solidFill>
                <a:latin typeface="Comic Sans MS" pitchFamily="66" charset="0"/>
              </a:rPr>
              <a:t> </a:t>
            </a:r>
            <a:r>
              <a:rPr lang="en-US" sz="3200" b="1" i="1">
                <a:solidFill>
                  <a:srgbClr val="E40000"/>
                </a:solidFill>
                <a:latin typeface="Comic Sans MS" pitchFamily="66" charset="0"/>
              </a:rPr>
              <a:t>Hawaii for the Hawaiians!</a:t>
            </a:r>
          </a:p>
        </p:txBody>
      </p:sp>
    </p:spTree>
    <p:extLst>
      <p:ext uri="{BB962C8B-B14F-4D97-AF65-F5344CB8AC3E}">
        <p14:creationId xmlns:p14="http://schemas.microsoft.com/office/powerpoint/2010/main" val="2246314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600200" y="304801"/>
            <a:ext cx="89916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U. S. Business Interests In Hawaii</a:t>
            </a:r>
          </a:p>
        </p:txBody>
      </p:sp>
      <p:pic>
        <p:nvPicPr>
          <p:cNvPr id="14339" name="Picture 4" descr="sanford_ballard_dol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81201" y="1295400"/>
            <a:ext cx="3546475" cy="5029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1861" name="Rectangle 5"/>
          <p:cNvSpPr>
            <a:spLocks noChangeArrowheads="1"/>
          </p:cNvSpPr>
          <p:nvPr/>
        </p:nvSpPr>
        <p:spPr bwMode="auto">
          <a:xfrm>
            <a:off x="5791200" y="1676400"/>
            <a:ext cx="4495800" cy="4656138"/>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Blip>
                <a:blip r:embed="rId3"/>
              </a:buBlip>
              <a:defRPr/>
            </a:pPr>
            <a:r>
              <a:rPr lang="en-US" sz="2600" b="1">
                <a:effectLst>
                  <a:outerShdw blurRad="38100" dist="38100" dir="2700000" algn="tl">
                    <a:srgbClr val="C0C0C0"/>
                  </a:outerShdw>
                </a:effectLst>
                <a:latin typeface="Comic Sans MS" pitchFamily="66" charset="0"/>
              </a:rPr>
              <a:t>1875 – </a:t>
            </a:r>
            <a:r>
              <a:rPr lang="en-US" sz="2600" b="1">
                <a:solidFill>
                  <a:srgbClr val="E40000"/>
                </a:solidFill>
                <a:effectLst>
                  <a:outerShdw blurRad="38100" dist="38100" dir="2700000" algn="tl">
                    <a:srgbClr val="C0C0C0"/>
                  </a:outerShdw>
                </a:effectLst>
                <a:latin typeface="Comic Sans MS" pitchFamily="66" charset="0"/>
              </a:rPr>
              <a:t>Reciprocity </a:t>
            </a:r>
            <a:br>
              <a:rPr lang="en-US" sz="2600" b="1">
                <a:solidFill>
                  <a:srgbClr val="E40000"/>
                </a:solidFill>
                <a:effectLst>
                  <a:outerShdw blurRad="38100" dist="38100" dir="2700000" algn="tl">
                    <a:srgbClr val="C0C0C0"/>
                  </a:outerShdw>
                </a:effectLst>
                <a:latin typeface="Comic Sans MS" pitchFamily="66" charset="0"/>
              </a:rPr>
            </a:br>
            <a:r>
              <a:rPr lang="en-US" sz="2600" b="1">
                <a:solidFill>
                  <a:srgbClr val="E40000"/>
                </a:solidFill>
                <a:effectLst>
                  <a:outerShdw blurRad="38100" dist="38100" dir="2700000" algn="tl">
                    <a:srgbClr val="C0C0C0"/>
                  </a:outerShdw>
                </a:effectLst>
                <a:latin typeface="Comic Sans MS" pitchFamily="66" charset="0"/>
              </a:rPr>
              <a:t>         Treaty</a:t>
            </a:r>
          </a:p>
          <a:p>
            <a:pPr marL="398463" indent="-398463">
              <a:spcBef>
                <a:spcPct val="50000"/>
              </a:spcBef>
              <a:buClr>
                <a:srgbClr val="E40000"/>
              </a:buClr>
              <a:buSzPct val="110000"/>
              <a:buBlip>
                <a:blip r:embed="rId3"/>
              </a:buBlip>
              <a:defRPr/>
            </a:pPr>
            <a:r>
              <a:rPr lang="en-US" sz="2600" b="1">
                <a:effectLst>
                  <a:outerShdw blurRad="38100" dist="38100" dir="2700000" algn="tl">
                    <a:srgbClr val="C0C0C0"/>
                  </a:outerShdw>
                </a:effectLst>
                <a:latin typeface="Comic Sans MS" pitchFamily="66" charset="0"/>
              </a:rPr>
              <a:t>1890 </a:t>
            </a:r>
            <a:r>
              <a:rPr lang="en-US" sz="2600" b="1">
                <a:effectLst>
                  <a:outerShdw blurRad="38100" dist="38100" dir="2700000" algn="tl">
                    <a:srgbClr val="C0C0C0"/>
                  </a:outerShdw>
                </a:effectLst>
                <a:latin typeface="Comic Sans MS" pitchFamily="66" charset="0"/>
                <a:sym typeface="Wingdings" pitchFamily="2" charset="2"/>
              </a:rPr>
              <a:t>– </a:t>
            </a:r>
            <a:r>
              <a:rPr lang="en-US" sz="2600" b="1">
                <a:solidFill>
                  <a:srgbClr val="E40000"/>
                </a:solidFill>
                <a:effectLst>
                  <a:outerShdw blurRad="38100" dist="38100" dir="2700000" algn="tl">
                    <a:srgbClr val="C0C0C0"/>
                  </a:outerShdw>
                </a:effectLst>
                <a:latin typeface="Comic Sans MS" pitchFamily="66" charset="0"/>
                <a:sym typeface="Wingdings" pitchFamily="2" charset="2"/>
              </a:rPr>
              <a:t>McKinley Tariff</a:t>
            </a:r>
          </a:p>
          <a:p>
            <a:pPr marL="398463" indent="-398463">
              <a:spcBef>
                <a:spcPct val="50000"/>
              </a:spcBef>
              <a:buClr>
                <a:srgbClr val="E40000"/>
              </a:buClr>
              <a:buSzPct val="110000"/>
              <a:buBlip>
                <a:blip r:embed="rId3"/>
              </a:buBlip>
              <a:defRPr/>
            </a:pPr>
            <a:r>
              <a:rPr lang="en-US" sz="2600" b="1">
                <a:latin typeface="Comic Sans MS" pitchFamily="66" charset="0"/>
              </a:rPr>
              <a:t>1893 –</a:t>
            </a:r>
            <a:r>
              <a:rPr lang="en-US" sz="2600" b="1">
                <a:solidFill>
                  <a:srgbClr val="E40000"/>
                </a:solidFill>
                <a:latin typeface="Comic Sans MS" pitchFamily="66" charset="0"/>
              </a:rPr>
              <a:t> </a:t>
            </a:r>
            <a:r>
              <a:rPr lang="en-US" sz="2600" b="1">
                <a:effectLst>
                  <a:outerShdw blurRad="38100" dist="38100" dir="2700000" algn="tl">
                    <a:srgbClr val="C0C0C0"/>
                  </a:outerShdw>
                </a:effectLst>
                <a:latin typeface="Comic Sans MS" pitchFamily="66" charset="0"/>
              </a:rPr>
              <a:t>American</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businessmen backed an</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uprising against Queen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Liliuokalani.</a:t>
            </a:r>
          </a:p>
          <a:p>
            <a:pPr marL="398463" indent="-398463">
              <a:spcBef>
                <a:spcPct val="50000"/>
              </a:spcBef>
              <a:buClr>
                <a:srgbClr val="E40000"/>
              </a:buClr>
              <a:buSzPct val="110000"/>
              <a:buBlip>
                <a:blip r:embed="rId3"/>
              </a:buBlip>
              <a:defRPr/>
            </a:pPr>
            <a:r>
              <a:rPr lang="en-US" sz="2600" b="1">
                <a:solidFill>
                  <a:srgbClr val="E40000"/>
                </a:solidFill>
                <a:effectLst>
                  <a:outerShdw blurRad="38100" dist="38100" dir="2700000" algn="tl">
                    <a:srgbClr val="C0C0C0"/>
                  </a:outerShdw>
                </a:effectLst>
                <a:latin typeface="Comic Sans MS" pitchFamily="66" charset="0"/>
              </a:rPr>
              <a:t>Sanford Ballard Dole</a:t>
            </a:r>
            <a:r>
              <a:rPr lang="en-US" sz="2600" b="1">
                <a:effectLst>
                  <a:outerShdw blurRad="38100" dist="38100" dir="2700000" algn="tl">
                    <a:srgbClr val="C0C0C0"/>
                  </a:outerShdw>
                </a:effectLst>
                <a:latin typeface="Comic Sans MS" pitchFamily="66" charset="0"/>
              </a:rPr>
              <a:t>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proclaims the Republic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of Hawaii in 1894.</a:t>
            </a:r>
          </a:p>
        </p:txBody>
      </p:sp>
    </p:spTree>
    <p:extLst>
      <p:ext uri="{BB962C8B-B14F-4D97-AF65-F5344CB8AC3E}">
        <p14:creationId xmlns:p14="http://schemas.microsoft.com/office/powerpoint/2010/main" val="1724483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dissolve">
                                      <p:cBhvr>
                                        <p:cTn id="7" dur="500"/>
                                        <p:tgtEl>
                                          <p:spTgt spid="1218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861">
                                            <p:txEl>
                                              <p:pRg st="1" end="1"/>
                                            </p:txEl>
                                          </p:spTgt>
                                        </p:tgtEl>
                                        <p:attrNameLst>
                                          <p:attrName>style.visibility</p:attrName>
                                        </p:attrNameLst>
                                      </p:cBhvr>
                                      <p:to>
                                        <p:strVal val="visible"/>
                                      </p:to>
                                    </p:set>
                                    <p:animEffect transition="in" filter="dissolve">
                                      <p:cBhvr>
                                        <p:cTn id="12" dur="500"/>
                                        <p:tgtEl>
                                          <p:spTgt spid="1218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1861">
                                            <p:txEl>
                                              <p:pRg st="2" end="2"/>
                                            </p:txEl>
                                          </p:spTgt>
                                        </p:tgtEl>
                                        <p:attrNameLst>
                                          <p:attrName>style.visibility</p:attrName>
                                        </p:attrNameLst>
                                      </p:cBhvr>
                                      <p:to>
                                        <p:strVal val="visible"/>
                                      </p:to>
                                    </p:set>
                                    <p:animEffect transition="in" filter="dissolve">
                                      <p:cBhvr>
                                        <p:cTn id="17" dur="500"/>
                                        <p:tgtEl>
                                          <p:spTgt spid="1218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1861">
                                            <p:txEl>
                                              <p:pRg st="3" end="3"/>
                                            </p:txEl>
                                          </p:spTgt>
                                        </p:tgtEl>
                                        <p:attrNameLst>
                                          <p:attrName>style.visibility</p:attrName>
                                        </p:attrNameLst>
                                      </p:cBhvr>
                                      <p:to>
                                        <p:strVal val="visible"/>
                                      </p:to>
                                    </p:set>
                                    <p:animEffect transition="in" filter="dissolve">
                                      <p:cBhvr>
                                        <p:cTn id="22" dur="500"/>
                                        <p:tgtEl>
                                          <p:spTgt spid="1218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Areas of Municipal Reform</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Secret Ballot: now all voting takes place in private- ends the political machine</a:t>
            </a:r>
          </a:p>
          <a:p>
            <a:r>
              <a:rPr lang="en-US" dirty="0" smtClean="0"/>
              <a:t>“Wisconsin Idea”: idea of Governor Robert M. </a:t>
            </a:r>
            <a:r>
              <a:rPr lang="en-US" dirty="0" err="1" smtClean="0"/>
              <a:t>LaFollette</a:t>
            </a:r>
            <a:r>
              <a:rPr lang="en-US" dirty="0" smtClean="0"/>
              <a:t>- suggested that the government bring in college professors to help them solve the problems of society</a:t>
            </a:r>
          </a:p>
          <a:p>
            <a:endParaRPr lang="en-US" dirty="0"/>
          </a:p>
        </p:txBody>
      </p:sp>
    </p:spTree>
    <p:extLst>
      <p:ext uri="{BB962C8B-B14F-4D97-AF65-F5344CB8AC3E}">
        <p14:creationId xmlns:p14="http://schemas.microsoft.com/office/powerpoint/2010/main" val="240157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nexation of Hawaii ceremony-1898"/>
          <p:cNvPicPr>
            <a:picLocks noChangeAspect="1" noChangeArrowheads="1"/>
          </p:cNvPicPr>
          <p:nvPr/>
        </p:nvPicPr>
        <p:blipFill>
          <a:blip r:embed="rId2">
            <a:lum contrast="6000"/>
            <a:extLst>
              <a:ext uri="{28A0092B-C50C-407E-A947-70E740481C1C}">
                <a14:useLocalDpi xmlns:a14="http://schemas.microsoft.com/office/drawing/2010/main" val="0"/>
              </a:ext>
            </a:extLst>
          </a:blip>
          <a:srcRect b="5772"/>
          <a:stretch>
            <a:fillRect/>
          </a:stretch>
        </p:blipFill>
        <p:spPr bwMode="auto">
          <a:xfrm>
            <a:off x="1828800" y="990601"/>
            <a:ext cx="5276850" cy="413226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12643" name="Text Box 3"/>
          <p:cNvSpPr txBox="1">
            <a:spLocks noChangeArrowheads="1"/>
          </p:cNvSpPr>
          <p:nvPr/>
        </p:nvSpPr>
        <p:spPr bwMode="auto">
          <a:xfrm>
            <a:off x="1905000" y="1524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To The Victor Belongs the Spoils</a:t>
            </a:r>
          </a:p>
        </p:txBody>
      </p:sp>
      <p:pic>
        <p:nvPicPr>
          <p:cNvPr id="15364" name="Picture 4" descr="pol_cartoon-Cleveland &amp; Uncle Sam playing chess over Hawaii"/>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477000" y="3860800"/>
            <a:ext cx="3962400" cy="26543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12645" name="Rectangle 5"/>
          <p:cNvSpPr>
            <a:spLocks noChangeArrowheads="1"/>
          </p:cNvSpPr>
          <p:nvPr/>
        </p:nvSpPr>
        <p:spPr bwMode="auto">
          <a:xfrm>
            <a:off x="7315200" y="1295400"/>
            <a:ext cx="3124200" cy="1371600"/>
          </a:xfrm>
          <a:prstGeom prst="rect">
            <a:avLst/>
          </a:prstGeom>
          <a:noFill/>
          <a:ln w="9525">
            <a:noFill/>
            <a:miter lim="800000"/>
            <a:headEnd/>
            <a:tailEnd/>
          </a:ln>
          <a:effectLst>
            <a:outerShdw dist="17961" dir="2700000" algn="ctr" rotWithShape="0">
              <a:srgbClr val="000064"/>
            </a:outerShdw>
          </a:effectLst>
        </p:spPr>
        <p:txBody>
          <a:bodyPr>
            <a:spAutoFit/>
          </a:bodyPr>
          <a:lstStyle/>
          <a:p>
            <a:pPr>
              <a:spcBef>
                <a:spcPct val="50000"/>
              </a:spcBef>
              <a:defRPr/>
            </a:pPr>
            <a:r>
              <a:rPr lang="en-US" sz="2800" b="1">
                <a:solidFill>
                  <a:srgbClr val="E40000"/>
                </a:solidFill>
                <a:latin typeface="Comic Sans MS" pitchFamily="66" charset="0"/>
              </a:rPr>
              <a:t>Hawaiian Annexation Ceremony, 1898</a:t>
            </a:r>
          </a:p>
        </p:txBody>
      </p:sp>
    </p:spTree>
    <p:extLst>
      <p:ext uri="{BB962C8B-B14F-4D97-AF65-F5344CB8AC3E}">
        <p14:creationId xmlns:p14="http://schemas.microsoft.com/office/powerpoint/2010/main" val="1234103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descr="usaflag1-furling"/>
          <p:cNvSpPr>
            <a:spLocks noChangeArrowheads="1" noChangeShapeType="1" noTextEdit="1"/>
          </p:cNvSpPr>
          <p:nvPr/>
        </p:nvSpPr>
        <p:spPr bwMode="auto">
          <a:xfrm>
            <a:off x="3429000" y="1981200"/>
            <a:ext cx="5257800" cy="23622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Japan</a:t>
            </a:r>
          </a:p>
        </p:txBody>
      </p:sp>
    </p:spTree>
    <p:extLst>
      <p:ext uri="{BB962C8B-B14F-4D97-AF65-F5344CB8AC3E}">
        <p14:creationId xmlns:p14="http://schemas.microsoft.com/office/powerpoint/2010/main" val="3177310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905000" y="228601"/>
            <a:ext cx="83820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Commodore Matthew Perry Opens Up Japan:  1853</a:t>
            </a:r>
          </a:p>
        </p:txBody>
      </p:sp>
      <p:pic>
        <p:nvPicPr>
          <p:cNvPr id="17411" name="Picture 3" descr="Perry in Japan-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81200" y="1905000"/>
            <a:ext cx="4286250" cy="4191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descr="perry-twoviews"/>
          <p:cNvPicPr>
            <a:picLocks noChangeAspect="1" noChangeArrowheads="1"/>
          </p:cNvPicPr>
          <p:nvPr/>
        </p:nvPicPr>
        <p:blipFill>
          <a:blip r:embed="rId3">
            <a:clrChange>
              <a:clrFrom>
                <a:srgbClr val="E3E3E3"/>
              </a:clrFrom>
              <a:clrTo>
                <a:srgbClr val="E3E3E3">
                  <a:alpha val="0"/>
                </a:srgbClr>
              </a:clrTo>
            </a:clrChange>
            <a:lum contrast="6000"/>
            <a:extLst>
              <a:ext uri="{28A0092B-C50C-407E-A947-70E740481C1C}">
                <a14:useLocalDpi xmlns:a14="http://schemas.microsoft.com/office/drawing/2010/main" val="0"/>
              </a:ext>
            </a:extLst>
          </a:blip>
          <a:srcRect/>
          <a:stretch>
            <a:fillRect/>
          </a:stretch>
        </p:blipFill>
        <p:spPr bwMode="auto">
          <a:xfrm>
            <a:off x="6477000" y="2133600"/>
            <a:ext cx="3962400" cy="2566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86021" name="Rectangle 5"/>
          <p:cNvSpPr>
            <a:spLocks noChangeArrowheads="1"/>
          </p:cNvSpPr>
          <p:nvPr/>
        </p:nvSpPr>
        <p:spPr bwMode="auto">
          <a:xfrm>
            <a:off x="6629400" y="4800600"/>
            <a:ext cx="3657600" cy="1373188"/>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sz="2800" b="1">
                <a:solidFill>
                  <a:srgbClr val="E40000"/>
                </a:solidFill>
                <a:latin typeface="Rockwell" pitchFamily="18" charset="0"/>
              </a:rPr>
              <a:t>The Japanese View of Commodore Perry</a:t>
            </a:r>
          </a:p>
        </p:txBody>
      </p:sp>
    </p:spTree>
    <p:extLst>
      <p:ext uri="{BB962C8B-B14F-4D97-AF65-F5344CB8AC3E}">
        <p14:creationId xmlns:p14="http://schemas.microsoft.com/office/powerpoint/2010/main" val="1203422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905000" y="1524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200" b="1">
                <a:solidFill>
                  <a:srgbClr val="000099"/>
                </a:solidFill>
                <a:effectLst>
                  <a:outerShdw blurRad="38100" dist="38100" dir="2700000" algn="tl">
                    <a:srgbClr val="C0C0C0"/>
                  </a:outerShdw>
                </a:effectLst>
                <a:latin typeface="Comic Sans MS" pitchFamily="66" charset="0"/>
              </a:rPr>
              <a:t>Gentleman’s Agreement:  1908</a:t>
            </a:r>
          </a:p>
        </p:txBody>
      </p:sp>
      <p:pic>
        <p:nvPicPr>
          <p:cNvPr id="19459" name="Picture 5" descr="Japanese immigration-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05000" y="3657600"/>
            <a:ext cx="27432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Japanese immigration-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905000" y="1143000"/>
            <a:ext cx="2743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Rectangle 8"/>
          <p:cNvSpPr>
            <a:spLocks noChangeArrowheads="1"/>
          </p:cNvSpPr>
          <p:nvPr/>
        </p:nvSpPr>
        <p:spPr bwMode="auto">
          <a:xfrm>
            <a:off x="4724400" y="990600"/>
            <a:ext cx="5562600" cy="5251450"/>
          </a:xfrm>
          <a:prstGeom prst="rect">
            <a:avLst/>
          </a:prstGeom>
          <a:noFill/>
          <a:ln w="9525">
            <a:noFill/>
            <a:miter lim="800000"/>
            <a:headEnd/>
            <a:tailEnd/>
          </a:ln>
          <a:effectLst/>
        </p:spPr>
        <p:txBody>
          <a:bodyPr>
            <a:spAutoFit/>
          </a:bodyPr>
          <a:lstStyle/>
          <a:p>
            <a:pPr marL="457200" indent="-457200">
              <a:spcBef>
                <a:spcPct val="50000"/>
              </a:spcBef>
              <a:buClr>
                <a:srgbClr val="E40000"/>
              </a:buClr>
              <a:buBlip>
                <a:blip r:embed="rId4"/>
              </a:buBlip>
              <a:defRPr/>
            </a:pPr>
            <a:r>
              <a:rPr lang="en-US" sz="2600" b="1">
                <a:effectLst>
                  <a:outerShdw blurRad="38100" dist="38100" dir="2700000" algn="tl">
                    <a:srgbClr val="C0C0C0"/>
                  </a:outerShdw>
                </a:effectLst>
                <a:latin typeface="Comic Sans MS" pitchFamily="66" charset="0"/>
              </a:rPr>
              <a:t>A Japanese note agreeing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to deny passports to</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laborers entering the U.S.</a:t>
            </a:r>
          </a:p>
          <a:p>
            <a:pPr marL="457200" indent="-457200">
              <a:spcBef>
                <a:spcPct val="50000"/>
              </a:spcBef>
              <a:buClr>
                <a:srgbClr val="E40000"/>
              </a:buClr>
              <a:buBlip>
                <a:blip r:embed="rId4"/>
              </a:buBlip>
              <a:defRPr/>
            </a:pPr>
            <a:r>
              <a:rPr lang="en-US" sz="2600" b="1">
                <a:effectLst>
                  <a:outerShdw blurRad="38100" dist="38100" dir="2700000" algn="tl">
                    <a:srgbClr val="C0C0C0"/>
                  </a:outerShdw>
                </a:effectLst>
                <a:latin typeface="Comic Sans MS" pitchFamily="66" charset="0"/>
              </a:rPr>
              <a:t>Japan recognized the U.S.</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right to exclude Japanese</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immigrants holding passports</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issued by other countries.</a:t>
            </a:r>
          </a:p>
          <a:p>
            <a:pPr marL="457200" indent="-457200">
              <a:spcBef>
                <a:spcPct val="50000"/>
              </a:spcBef>
              <a:buClr>
                <a:srgbClr val="E40000"/>
              </a:buClr>
              <a:buBlip>
                <a:blip r:embed="rId4"/>
              </a:buBlip>
              <a:defRPr/>
            </a:pPr>
            <a:r>
              <a:rPr lang="en-US" sz="2600" b="1">
                <a:effectLst>
                  <a:outerShdw blurRad="38100" dist="38100" dir="2700000" algn="tl">
                    <a:srgbClr val="C0C0C0"/>
                  </a:outerShdw>
                </a:effectLst>
                <a:latin typeface="Comic Sans MS" pitchFamily="66" charset="0"/>
              </a:rPr>
              <a:t>The U.S. government got the</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school board of San Francisco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to rescind their order to</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segregate Asians in separate</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schools.</a:t>
            </a:r>
          </a:p>
        </p:txBody>
      </p:sp>
      <p:sp>
        <p:nvSpPr>
          <p:cNvPr id="89097" name="Rectangle 9"/>
          <p:cNvSpPr>
            <a:spLocks noChangeArrowheads="1"/>
          </p:cNvSpPr>
          <p:nvPr/>
        </p:nvSpPr>
        <p:spPr bwMode="auto">
          <a:xfrm>
            <a:off x="3429000" y="6216650"/>
            <a:ext cx="6705600" cy="488950"/>
          </a:xfrm>
          <a:prstGeom prst="rect">
            <a:avLst/>
          </a:prstGeom>
          <a:noFill/>
          <a:ln w="9525">
            <a:noFill/>
            <a:miter lim="800000"/>
            <a:headEnd/>
            <a:tailEnd/>
          </a:ln>
          <a:effectLst/>
        </p:spPr>
        <p:txBody>
          <a:bodyPr>
            <a:spAutoFit/>
          </a:bodyPr>
          <a:lstStyle/>
          <a:p>
            <a:pPr marL="515938" indent="-515938">
              <a:spcBef>
                <a:spcPct val="50000"/>
              </a:spcBef>
              <a:buClr>
                <a:srgbClr val="E40000"/>
              </a:buClr>
              <a:buBlip>
                <a:blip r:embed="rId4"/>
              </a:buBlip>
              <a:defRPr/>
            </a:pPr>
            <a:r>
              <a:rPr lang="en-US" sz="2600" b="1">
                <a:effectLst>
                  <a:outerShdw blurRad="38100" dist="38100" dir="2700000" algn="tl">
                    <a:srgbClr val="C0C0C0"/>
                  </a:outerShdw>
                </a:effectLst>
                <a:latin typeface="Comic Sans MS" pitchFamily="66" charset="0"/>
              </a:rPr>
              <a:t>1908 </a:t>
            </a:r>
            <a:r>
              <a:rPr lang="en-US" sz="2600" b="1">
                <a:effectLst>
                  <a:outerShdw blurRad="38100" dist="38100" dir="2700000" algn="tl">
                    <a:srgbClr val="C0C0C0"/>
                  </a:outerShdw>
                </a:effectLst>
                <a:latin typeface="Comic Sans MS" pitchFamily="66" charset="0"/>
                <a:sym typeface="Wingdings" pitchFamily="2" charset="2"/>
              </a:rPr>
              <a:t> </a:t>
            </a:r>
            <a:r>
              <a:rPr lang="en-US" sz="2600" b="1">
                <a:solidFill>
                  <a:srgbClr val="E40000"/>
                </a:solidFill>
                <a:effectLst>
                  <a:outerShdw blurRad="38100" dist="38100" dir="2700000" algn="tl">
                    <a:srgbClr val="C0C0C0"/>
                  </a:outerShdw>
                </a:effectLst>
                <a:latin typeface="Comic Sans MS" pitchFamily="66" charset="0"/>
                <a:sym typeface="Wingdings" pitchFamily="2" charset="2"/>
              </a:rPr>
              <a:t>Root-Takahira Agreement</a:t>
            </a:r>
            <a:r>
              <a:rPr lang="en-US" sz="2600" b="1">
                <a:effectLst>
                  <a:outerShdw blurRad="38100" dist="38100" dir="2700000" algn="tl">
                    <a:srgbClr val="C0C0C0"/>
                  </a:outerShdw>
                </a:effectLst>
                <a:latin typeface="Comic Sans MS" pitchFamily="66" charset="0"/>
                <a:sym typeface="Wingdings" pitchFamily="2" charset="2"/>
              </a:rPr>
              <a:t>.</a:t>
            </a:r>
          </a:p>
        </p:txBody>
      </p:sp>
    </p:spTree>
    <p:extLst>
      <p:ext uri="{BB962C8B-B14F-4D97-AF65-F5344CB8AC3E}">
        <p14:creationId xmlns:p14="http://schemas.microsoft.com/office/powerpoint/2010/main" val="144139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0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9097"/>
                                        </p:tgtEl>
                                        <p:attrNameLst>
                                          <p:attrName>style.visibility</p:attrName>
                                        </p:attrNameLst>
                                      </p:cBhvr>
                                      <p:to>
                                        <p:strVal val="visible"/>
                                      </p:to>
                                    </p:set>
                                    <p:animEffect transition="in" filter="wipe(left)">
                                      <p:cBhvr>
                                        <p:cTn id="19" dur="5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905000" y="304800"/>
            <a:ext cx="8382000" cy="13716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200" b="1">
                <a:solidFill>
                  <a:srgbClr val="000099"/>
                </a:solidFill>
                <a:effectLst>
                  <a:outerShdw blurRad="38100" dist="38100" dir="2700000" algn="tl">
                    <a:srgbClr val="C0C0C0"/>
                  </a:outerShdw>
                </a:effectLst>
                <a:latin typeface="Comic Sans MS" pitchFamily="66" charset="0"/>
              </a:rPr>
              <a:t>Lodge Corollary to the Monroe Doctrine:  1912</a:t>
            </a:r>
          </a:p>
        </p:txBody>
      </p:sp>
      <p:sp>
        <p:nvSpPr>
          <p:cNvPr id="138245" name="Rectangle 5"/>
          <p:cNvSpPr>
            <a:spLocks noChangeArrowheads="1"/>
          </p:cNvSpPr>
          <p:nvPr/>
        </p:nvSpPr>
        <p:spPr bwMode="auto">
          <a:xfrm>
            <a:off x="1905000" y="2341564"/>
            <a:ext cx="4724400" cy="3722687"/>
          </a:xfrm>
          <a:prstGeom prst="rect">
            <a:avLst/>
          </a:prstGeom>
          <a:noFill/>
          <a:ln w="9525">
            <a:noFill/>
            <a:miter lim="800000"/>
            <a:headEnd/>
            <a:tailEnd/>
          </a:ln>
          <a:effectLst/>
        </p:spPr>
        <p:txBody>
          <a:bodyPr>
            <a:spAutoFit/>
          </a:bodyPr>
          <a:lstStyle/>
          <a:p>
            <a:pPr marL="398463" indent="-398463">
              <a:spcBef>
                <a:spcPct val="50000"/>
              </a:spcBef>
              <a:buClr>
                <a:srgbClr val="E40000"/>
              </a:buClr>
              <a:buBlip>
                <a:blip r:embed="rId2"/>
              </a:buBlip>
              <a:defRPr/>
            </a:pPr>
            <a:r>
              <a:rPr lang="en-US" sz="2800" b="1">
                <a:effectLst>
                  <a:outerShdw blurRad="38100" dist="38100" dir="2700000" algn="tl">
                    <a:srgbClr val="C0C0C0"/>
                  </a:outerShdw>
                </a:effectLst>
                <a:latin typeface="Comic Sans MS" pitchFamily="66" charset="0"/>
              </a:rPr>
              <a:t>Senator Henry Cabot</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Lodge, Sr. (R-MA)</a:t>
            </a:r>
          </a:p>
          <a:p>
            <a:pPr marL="398463" indent="-398463">
              <a:spcBef>
                <a:spcPct val="50000"/>
              </a:spcBef>
              <a:buClr>
                <a:srgbClr val="E40000"/>
              </a:buClr>
              <a:buBlip>
                <a:blip r:embed="rId2"/>
              </a:buBlip>
              <a:defRPr/>
            </a:pPr>
            <a:r>
              <a:rPr lang="en-US" sz="2800" b="1">
                <a:effectLst>
                  <a:outerShdw blurRad="38100" dist="38100" dir="2700000" algn="tl">
                    <a:srgbClr val="C0C0C0"/>
                  </a:outerShdw>
                </a:effectLst>
                <a:latin typeface="Comic Sans MS" pitchFamily="66" charset="0"/>
              </a:rPr>
              <a:t>Non-European powers,</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like Japan, would be</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excluded from owning</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territory in the Western</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Hemisphere.</a:t>
            </a:r>
          </a:p>
        </p:txBody>
      </p:sp>
      <p:pic>
        <p:nvPicPr>
          <p:cNvPr id="20484" name="Picture 6" descr="Henry Cabot Lodge S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858000" y="2057400"/>
            <a:ext cx="3454400" cy="41910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19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descr="usaflag1-furling"/>
          <p:cNvSpPr>
            <a:spLocks noChangeArrowheads="1" noChangeShapeType="1" noTextEdit="1"/>
          </p:cNvSpPr>
          <p:nvPr/>
        </p:nvSpPr>
        <p:spPr bwMode="auto">
          <a:xfrm>
            <a:off x="3124200" y="1981200"/>
            <a:ext cx="5943600" cy="22098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Alaska</a:t>
            </a:r>
          </a:p>
        </p:txBody>
      </p:sp>
    </p:spTree>
    <p:extLst>
      <p:ext uri="{BB962C8B-B14F-4D97-AF65-F5344CB8AC3E}">
        <p14:creationId xmlns:p14="http://schemas.microsoft.com/office/powerpoint/2010/main" val="3335109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905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“Seward’s Folly”:  1867</a:t>
            </a:r>
          </a:p>
        </p:txBody>
      </p:sp>
      <p:pic>
        <p:nvPicPr>
          <p:cNvPr id="22531" name="Picture 6" descr="Secretary of State Seward"/>
          <p:cNvPicPr>
            <a:picLocks noChangeAspect="1" noChangeArrowheads="1"/>
          </p:cNvPicPr>
          <p:nvPr/>
        </p:nvPicPr>
        <p:blipFill>
          <a:blip r:embed="rId2">
            <a:lum contrast="6000"/>
            <a:extLst>
              <a:ext uri="{28A0092B-C50C-407E-A947-70E740481C1C}">
                <a14:useLocalDpi xmlns:a14="http://schemas.microsoft.com/office/drawing/2010/main" val="0"/>
              </a:ext>
            </a:extLst>
          </a:blip>
          <a:srcRect l="6000" r="999" b="1819"/>
          <a:stretch>
            <a:fillRect/>
          </a:stretch>
        </p:blipFill>
        <p:spPr bwMode="auto">
          <a:xfrm>
            <a:off x="2286000" y="1600200"/>
            <a:ext cx="3017838" cy="3505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7" descr="AlaskaTreat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b="23709"/>
          <a:stretch>
            <a:fillRect/>
          </a:stretch>
        </p:blipFill>
        <p:spPr bwMode="auto">
          <a:xfrm>
            <a:off x="5867400" y="2590800"/>
            <a:ext cx="4191000" cy="28463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09576" name="Rectangle 8"/>
          <p:cNvSpPr>
            <a:spLocks noChangeArrowheads="1"/>
          </p:cNvSpPr>
          <p:nvPr/>
        </p:nvSpPr>
        <p:spPr bwMode="auto">
          <a:xfrm>
            <a:off x="2133600" y="5791200"/>
            <a:ext cx="8077200" cy="579438"/>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sz="3200" b="1">
                <a:solidFill>
                  <a:srgbClr val="E40000"/>
                </a:solidFill>
                <a:latin typeface="Rockwell" pitchFamily="18" charset="0"/>
              </a:rPr>
              <a:t>$7.2 million</a:t>
            </a:r>
          </a:p>
        </p:txBody>
      </p:sp>
    </p:spTree>
    <p:extLst>
      <p:ext uri="{BB962C8B-B14F-4D97-AF65-F5344CB8AC3E}">
        <p14:creationId xmlns:p14="http://schemas.microsoft.com/office/powerpoint/2010/main" val="2038754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05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“Seward’s Icebox”:  1867</a:t>
            </a:r>
          </a:p>
        </p:txBody>
      </p:sp>
      <p:pic>
        <p:nvPicPr>
          <p:cNvPr id="23555" name="Picture 4" descr="pol_cartoon-making fun of Seward's Folly"/>
          <p:cNvPicPr>
            <a:picLocks noChangeAspect="1" noChangeArrowheads="1"/>
          </p:cNvPicPr>
          <p:nvPr/>
        </p:nvPicPr>
        <p:blipFill>
          <a:blip r:embed="rId2">
            <a:lum contrast="6000"/>
            <a:extLst>
              <a:ext uri="{28A0092B-C50C-407E-A947-70E740481C1C}">
                <a14:useLocalDpi xmlns:a14="http://schemas.microsoft.com/office/drawing/2010/main" val="0"/>
              </a:ext>
            </a:extLst>
          </a:blip>
          <a:srcRect l="15715" r="15714"/>
          <a:stretch>
            <a:fillRect/>
          </a:stretch>
        </p:blipFill>
        <p:spPr bwMode="auto">
          <a:xfrm>
            <a:off x="1828800" y="1581150"/>
            <a:ext cx="4114800" cy="42862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6" descr="TheBigThing-Harpers-4-20-1867-Seward's Folly"/>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292850" y="1143000"/>
            <a:ext cx="4070350" cy="53340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49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dissolve">
                                      <p:cBhvr>
                                        <p:cTn id="7" dur="1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descr="usaflag1-furling"/>
          <p:cNvSpPr>
            <a:spLocks noChangeArrowheads="1" noChangeShapeType="1" noTextEdit="1"/>
          </p:cNvSpPr>
          <p:nvPr/>
        </p:nvSpPr>
        <p:spPr bwMode="auto">
          <a:xfrm>
            <a:off x="3352800" y="2057400"/>
            <a:ext cx="5334000" cy="2057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Cuba</a:t>
            </a:r>
          </a:p>
        </p:txBody>
      </p:sp>
    </p:spTree>
    <p:extLst>
      <p:ext uri="{BB962C8B-B14F-4D97-AF65-F5344CB8AC3E}">
        <p14:creationId xmlns:p14="http://schemas.microsoft.com/office/powerpoint/2010/main" val="2798778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905000" y="2286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i="1" dirty="0">
                <a:solidFill>
                  <a:srgbClr val="000099"/>
                </a:solidFill>
                <a:effectLst>
                  <a:outerShdw blurRad="38100" dist="38100" dir="2700000" algn="tl">
                    <a:srgbClr val="C0C0C0"/>
                  </a:outerShdw>
                </a:effectLst>
                <a:latin typeface="Comic Sans MS" pitchFamily="66" charset="0"/>
              </a:rPr>
              <a:t>The </a:t>
            </a:r>
            <a:r>
              <a:rPr lang="en-US" sz="4000" b="1" i="1">
                <a:solidFill>
                  <a:srgbClr val="000099"/>
                </a:solidFill>
                <a:effectLst>
                  <a:outerShdw blurRad="38100" dist="38100" dir="2700000" algn="tl">
                    <a:srgbClr val="C0C0C0"/>
                  </a:outerShdw>
                </a:effectLst>
                <a:latin typeface="Comic Sans MS" pitchFamily="66" charset="0"/>
              </a:rPr>
              <a:t>Imperialist Tailor</a:t>
            </a:r>
            <a:endParaRPr lang="en-US" sz="4000" b="1" i="1" dirty="0">
              <a:solidFill>
                <a:srgbClr val="000099"/>
              </a:solidFill>
              <a:effectLst>
                <a:outerShdw blurRad="38100" dist="38100" dir="2700000" algn="tl">
                  <a:srgbClr val="C0C0C0"/>
                </a:outerShdw>
              </a:effectLst>
              <a:latin typeface="Comic Sans MS" pitchFamily="66" charset="0"/>
            </a:endParaRPr>
          </a:p>
        </p:txBody>
      </p:sp>
      <p:pic>
        <p:nvPicPr>
          <p:cNvPr id="25603" name="Picture 3" descr="pol_cartoon-McKinley as Imperialist Taylor-1900-Puck"/>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733801" y="1143000"/>
            <a:ext cx="4716463" cy="5257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16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Areas of Business Reform</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Corrupt Deals: Things like the Mann Act and the Elkins that help end corruption with railroads</a:t>
            </a:r>
          </a:p>
          <a:p>
            <a:r>
              <a:rPr lang="en-US" dirty="0" smtClean="0"/>
              <a:t>Exploitation of Workers: minimum wage and limited workday- safety innovations required like sprinkler systems and fire escapes</a:t>
            </a:r>
          </a:p>
          <a:p>
            <a:pPr marL="0" indent="0">
              <a:buNone/>
            </a:pPr>
            <a:endParaRPr lang="en-US" dirty="0"/>
          </a:p>
        </p:txBody>
      </p:sp>
    </p:spTree>
    <p:extLst>
      <p:ext uri="{BB962C8B-B14F-4D97-AF65-F5344CB8AC3E}">
        <p14:creationId xmlns:p14="http://schemas.microsoft.com/office/powerpoint/2010/main" val="2846148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905000" y="3048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Spanish Misrule in Cuba</a:t>
            </a:r>
          </a:p>
        </p:txBody>
      </p:sp>
      <p:pic>
        <p:nvPicPr>
          <p:cNvPr id="26627" name="Picture 5" descr="pol_cartoon-Spanish Misrule in Cub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133600" y="1447800"/>
            <a:ext cx="8001000" cy="503713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47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905000" y="152400"/>
            <a:ext cx="8382000" cy="12192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3700" b="1">
                <a:solidFill>
                  <a:srgbClr val="000099"/>
                </a:solidFill>
                <a:effectLst>
                  <a:outerShdw blurRad="38100" dist="38100" dir="2700000" algn="tl">
                    <a:srgbClr val="C0C0C0"/>
                  </a:outerShdw>
                </a:effectLst>
                <a:latin typeface="Comic Sans MS" pitchFamily="66" charset="0"/>
              </a:rPr>
              <a:t>Valeriano Weyler’s </a:t>
            </a:r>
            <a:br>
              <a:rPr lang="en-US" sz="3700" b="1">
                <a:solidFill>
                  <a:srgbClr val="000099"/>
                </a:solidFill>
                <a:effectLst>
                  <a:outerShdw blurRad="38100" dist="38100" dir="2700000" algn="tl">
                    <a:srgbClr val="C0C0C0"/>
                  </a:outerShdw>
                </a:effectLst>
                <a:latin typeface="Comic Sans MS" pitchFamily="66" charset="0"/>
              </a:rPr>
            </a:br>
            <a:r>
              <a:rPr lang="en-US" sz="3700" b="1">
                <a:solidFill>
                  <a:srgbClr val="000099"/>
                </a:solidFill>
                <a:effectLst>
                  <a:outerShdw blurRad="38100" dist="38100" dir="2700000" algn="tl">
                    <a:srgbClr val="C0C0C0"/>
                  </a:outerShdw>
                </a:effectLst>
                <a:latin typeface="Comic Sans MS" pitchFamily="66" charset="0"/>
              </a:rPr>
              <a:t>“Reconcentration” Policy</a:t>
            </a:r>
          </a:p>
        </p:txBody>
      </p:sp>
      <p:pic>
        <p:nvPicPr>
          <p:cNvPr id="113668" name="Picture 4" descr="Weyler policy of reconcentration-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019926" y="1676400"/>
            <a:ext cx="2276475" cy="478155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5" descr="Weyler policy of reconcentration-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846388" y="1981200"/>
            <a:ext cx="3249612" cy="37338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328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fade">
                                      <p:cBhvr>
                                        <p:cTn id="7" dur="20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3668"/>
                                        </p:tgtEl>
                                        <p:attrNameLst>
                                          <p:attrName>style.visibility</p:attrName>
                                        </p:attrNameLst>
                                      </p:cBhvr>
                                      <p:to>
                                        <p:strVal val="visible"/>
                                      </p:to>
                                    </p:set>
                                    <p:animEffect transition="in" filter="dissolve">
                                      <p:cBhvr>
                                        <p:cTn id="12"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905000" y="3048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“Yellow Journalism” &amp; Jingoism</a:t>
            </a:r>
          </a:p>
        </p:txBody>
      </p:sp>
      <p:pic>
        <p:nvPicPr>
          <p:cNvPr id="28675" name="Picture 4" descr="pulitze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416175" y="1219200"/>
            <a:ext cx="1689100" cy="1981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73733" name="Rectangle 5"/>
          <p:cNvSpPr>
            <a:spLocks noChangeArrowheads="1"/>
          </p:cNvSpPr>
          <p:nvPr/>
        </p:nvSpPr>
        <p:spPr bwMode="auto">
          <a:xfrm>
            <a:off x="1981200" y="3200400"/>
            <a:ext cx="2590800" cy="369332"/>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b="1">
                <a:solidFill>
                  <a:srgbClr val="E40000"/>
                </a:solidFill>
                <a:latin typeface="Comic Sans MS" pitchFamily="66" charset="0"/>
              </a:rPr>
              <a:t>Joseph Pulitzer</a:t>
            </a:r>
          </a:p>
        </p:txBody>
      </p:sp>
      <p:sp>
        <p:nvSpPr>
          <p:cNvPr id="73734" name="Rectangle 6"/>
          <p:cNvSpPr>
            <a:spLocks noChangeArrowheads="1"/>
          </p:cNvSpPr>
          <p:nvPr/>
        </p:nvSpPr>
        <p:spPr bwMode="auto">
          <a:xfrm>
            <a:off x="1676400" y="6172200"/>
            <a:ext cx="4114800" cy="369332"/>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b="1">
                <a:solidFill>
                  <a:srgbClr val="E40000"/>
                </a:solidFill>
                <a:latin typeface="Comic Sans MS" pitchFamily="66" charset="0"/>
              </a:rPr>
              <a:t>William Randolph Hearst</a:t>
            </a:r>
          </a:p>
        </p:txBody>
      </p:sp>
      <p:pic>
        <p:nvPicPr>
          <p:cNvPr id="73735" name="Picture 7" descr="hearst_wr"/>
          <p:cNvPicPr>
            <a:picLocks noChangeAspect="1" noChangeArrowheads="1"/>
          </p:cNvPicPr>
          <p:nvPr/>
        </p:nvPicPr>
        <p:blipFill>
          <a:blip r:embed="rId3">
            <a:lum bright="-6000" contrast="6000"/>
          </a:blip>
          <a:srcRect/>
          <a:stretch>
            <a:fillRect/>
          </a:stretch>
        </p:blipFill>
        <p:spPr bwMode="auto">
          <a:xfrm>
            <a:off x="2819401" y="4022725"/>
            <a:ext cx="1692275" cy="2133600"/>
          </a:xfrm>
          <a:prstGeom prst="rect">
            <a:avLst/>
          </a:prstGeom>
          <a:noFill/>
          <a:ln w="9525">
            <a:solidFill>
              <a:srgbClr val="000099"/>
            </a:solidFill>
            <a:miter lim="800000"/>
            <a:headEnd/>
            <a:tailEnd/>
          </a:ln>
          <a:effectLst>
            <a:outerShdw dist="17961" dir="2700000" algn="ctr" rotWithShape="0">
              <a:srgbClr val="808080"/>
            </a:outerShdw>
          </a:effectLst>
        </p:spPr>
      </p:pic>
      <p:pic>
        <p:nvPicPr>
          <p:cNvPr id="28679" name="Picture 8" descr="hearstpulitze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953000" y="1371600"/>
            <a:ext cx="5334000" cy="35258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73737" name="Rectangle 9"/>
          <p:cNvSpPr>
            <a:spLocks noChangeArrowheads="1"/>
          </p:cNvSpPr>
          <p:nvPr/>
        </p:nvSpPr>
        <p:spPr bwMode="auto">
          <a:xfrm>
            <a:off x="5486400" y="5105400"/>
            <a:ext cx="4953000" cy="923330"/>
          </a:xfrm>
          <a:prstGeom prst="rect">
            <a:avLst/>
          </a:prstGeom>
          <a:noFill/>
          <a:ln w="9525">
            <a:noFill/>
            <a:miter lim="800000"/>
            <a:headEnd/>
            <a:tailEnd/>
          </a:ln>
          <a:effectLst/>
        </p:spPr>
        <p:txBody>
          <a:bodyPr>
            <a:spAutoFit/>
          </a:bodyPr>
          <a:lstStyle/>
          <a:p>
            <a:pPr>
              <a:spcBef>
                <a:spcPct val="50000"/>
              </a:spcBef>
              <a:buClr>
                <a:srgbClr val="E40000"/>
              </a:buClr>
              <a:buFont typeface="Wingdings" pitchFamily="2" charset="2"/>
              <a:buNone/>
              <a:defRPr/>
            </a:pPr>
            <a:r>
              <a:rPr lang="en-US" b="1">
                <a:effectLst>
                  <a:outerShdw blurRad="38100" dist="38100" dir="2700000" algn="tl">
                    <a:srgbClr val="C0C0C0"/>
                  </a:outerShdw>
                </a:effectLst>
                <a:latin typeface="Comic Sans MS" pitchFamily="66" charset="0"/>
              </a:rPr>
              <a:t>Hearst to Frederick Remington:</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     </a:t>
            </a:r>
            <a:r>
              <a:rPr lang="en-US" b="1" i="1">
                <a:effectLst>
                  <a:outerShdw blurRad="38100" dist="38100" dir="2700000" algn="tl">
                    <a:srgbClr val="C0C0C0"/>
                  </a:outerShdw>
                </a:effectLst>
                <a:latin typeface="Comic Sans MS" pitchFamily="66" charset="0"/>
              </a:rPr>
              <a:t>You furnish the pictures,</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     and I’ll furnish the war!</a:t>
            </a:r>
          </a:p>
        </p:txBody>
      </p:sp>
    </p:spTree>
    <p:extLst>
      <p:ext uri="{BB962C8B-B14F-4D97-AF65-F5344CB8AC3E}">
        <p14:creationId xmlns:p14="http://schemas.microsoft.com/office/powerpoint/2010/main" val="2438453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905000" y="4572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De Lôme Letter</a:t>
            </a:r>
          </a:p>
        </p:txBody>
      </p:sp>
      <p:pic>
        <p:nvPicPr>
          <p:cNvPr id="29699" name="Picture 5" descr="Du Puy de Lom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905000" y="1600200"/>
            <a:ext cx="3640138" cy="43434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39270" name="Rectangle 6"/>
          <p:cNvSpPr>
            <a:spLocks noChangeArrowheads="1"/>
          </p:cNvSpPr>
          <p:nvPr/>
        </p:nvSpPr>
        <p:spPr bwMode="auto">
          <a:xfrm>
            <a:off x="5638800" y="1524001"/>
            <a:ext cx="4572000" cy="3554819"/>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Blip>
                <a:blip r:embed="rId3"/>
              </a:buBlip>
              <a:defRPr/>
            </a:pPr>
            <a:r>
              <a:rPr lang="en-US" b="1">
                <a:effectLst>
                  <a:outerShdw blurRad="38100" dist="38100" dir="2700000" algn="tl">
                    <a:srgbClr val="C0C0C0"/>
                  </a:outerShdw>
                </a:effectLst>
                <a:latin typeface="Comic Sans MS" pitchFamily="66" charset="0"/>
              </a:rPr>
              <a:t>Dupuy de Lôme, Spanish</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Ambassador to the U.S.</a:t>
            </a:r>
          </a:p>
          <a:p>
            <a:pPr marL="398463" indent="-398463">
              <a:spcBef>
                <a:spcPct val="50000"/>
              </a:spcBef>
              <a:buClr>
                <a:srgbClr val="E40000"/>
              </a:buClr>
              <a:buSzPct val="110000"/>
              <a:buBlip>
                <a:blip r:embed="rId3"/>
              </a:buBlip>
              <a:defRPr/>
            </a:pPr>
            <a:r>
              <a:rPr lang="en-US" b="1">
                <a:effectLst>
                  <a:outerShdw blurRad="38100" dist="38100" dir="2700000" algn="tl">
                    <a:srgbClr val="C0C0C0"/>
                  </a:outerShdw>
                </a:effectLst>
                <a:latin typeface="Comic Sans MS" pitchFamily="66" charset="0"/>
              </a:rPr>
              <a:t>Criticized President</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McKinley as </a:t>
            </a:r>
            <a:r>
              <a:rPr lang="en-US" b="1" i="1">
                <a:effectLst>
                  <a:outerShdw blurRad="38100" dist="38100" dir="2700000" algn="tl">
                    <a:srgbClr val="C0C0C0"/>
                  </a:outerShdw>
                </a:effectLst>
                <a:latin typeface="Comic Sans MS" pitchFamily="66" charset="0"/>
              </a:rPr>
              <a:t>weak and a</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bidder for the admiration</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of the crowd, besides</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being a would-be politician</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who tries to leave a door</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open behind himself while</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keeping on good terms</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with the jingoes of his</a:t>
            </a:r>
            <a:br>
              <a:rPr lang="en-US" b="1" i="1">
                <a:effectLst>
                  <a:outerShdw blurRad="38100" dist="38100" dir="2700000" algn="tl">
                    <a:srgbClr val="C0C0C0"/>
                  </a:outerShdw>
                </a:effectLst>
                <a:latin typeface="Comic Sans MS" pitchFamily="66" charset="0"/>
              </a:rPr>
            </a:br>
            <a:r>
              <a:rPr lang="en-US" b="1" i="1">
                <a:effectLst>
                  <a:outerShdw blurRad="38100" dist="38100" dir="2700000" algn="tl">
                    <a:srgbClr val="C0C0C0"/>
                  </a:outerShdw>
                </a:effectLst>
                <a:latin typeface="Comic Sans MS" pitchFamily="66" charset="0"/>
              </a:rPr>
              <a:t>party.</a:t>
            </a:r>
          </a:p>
        </p:txBody>
      </p:sp>
    </p:spTree>
    <p:extLst>
      <p:ext uri="{BB962C8B-B14F-4D97-AF65-F5344CB8AC3E}">
        <p14:creationId xmlns:p14="http://schemas.microsoft.com/office/powerpoint/2010/main" val="1876078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39270">
                                            <p:txEl>
                                              <p:pRg st="1" end="1"/>
                                            </p:txEl>
                                          </p:spTgt>
                                        </p:tgtEl>
                                        <p:attrNameLst>
                                          <p:attrName>style.visibility</p:attrName>
                                        </p:attrNameLst>
                                      </p:cBhvr>
                                      <p:to>
                                        <p:strVal val="visible"/>
                                      </p:to>
                                    </p:set>
                                    <p:animEffect transition="in" filter="wipe(up)">
                                      <p:cBhvr>
                                        <p:cTn id="11" dur="5000"/>
                                        <p:tgtEl>
                                          <p:spTgt spid="139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905000" y="1524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Rockwell" pitchFamily="18" charset="0"/>
              </a:rPr>
              <a:t>Theodore Roosevelt</a:t>
            </a:r>
          </a:p>
        </p:txBody>
      </p:sp>
      <p:sp>
        <p:nvSpPr>
          <p:cNvPr id="146436" name="Rectangle 4"/>
          <p:cNvSpPr>
            <a:spLocks noChangeArrowheads="1"/>
          </p:cNvSpPr>
          <p:nvPr/>
        </p:nvSpPr>
        <p:spPr bwMode="auto">
          <a:xfrm>
            <a:off x="1981200" y="1303339"/>
            <a:ext cx="3886200" cy="3554819"/>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Blip>
                <a:blip r:embed="rId2"/>
              </a:buBlip>
              <a:defRPr/>
            </a:pPr>
            <a:r>
              <a:rPr lang="en-US" b="1">
                <a:effectLst>
                  <a:outerShdw blurRad="38100" dist="38100" dir="2700000" algn="tl">
                    <a:srgbClr val="C0C0C0"/>
                  </a:outerShdw>
                </a:effectLst>
                <a:latin typeface="Comic Sans MS" pitchFamily="66" charset="0"/>
              </a:rPr>
              <a:t>Assistant Secretary of the Navy in the McKinley administration.</a:t>
            </a:r>
          </a:p>
          <a:p>
            <a:pPr marL="398463" indent="-398463">
              <a:spcBef>
                <a:spcPct val="50000"/>
              </a:spcBef>
              <a:buClr>
                <a:srgbClr val="E40000"/>
              </a:buClr>
              <a:buSzPct val="110000"/>
              <a:buBlip>
                <a:blip r:embed="rId2"/>
              </a:buBlip>
              <a:defRPr/>
            </a:pPr>
            <a:r>
              <a:rPr lang="en-US" b="1">
                <a:effectLst>
                  <a:outerShdw blurRad="38100" dist="38100" dir="2700000" algn="tl">
                    <a:srgbClr val="C0C0C0"/>
                  </a:outerShdw>
                </a:effectLst>
                <a:latin typeface="Comic Sans MS" pitchFamily="66" charset="0"/>
              </a:rPr>
              <a:t>Imperialist and American nationalist.</a:t>
            </a:r>
          </a:p>
          <a:p>
            <a:pPr marL="398463" indent="-398463">
              <a:spcBef>
                <a:spcPct val="50000"/>
              </a:spcBef>
              <a:buClr>
                <a:srgbClr val="E40000"/>
              </a:buClr>
              <a:buSzPct val="110000"/>
              <a:buBlip>
                <a:blip r:embed="rId2"/>
              </a:buBlip>
              <a:defRPr/>
            </a:pPr>
            <a:r>
              <a:rPr lang="en-US" b="1">
                <a:effectLst>
                  <a:outerShdw blurRad="38100" dist="38100" dir="2700000" algn="tl">
                    <a:srgbClr val="C0C0C0"/>
                  </a:outerShdw>
                </a:effectLst>
                <a:latin typeface="Comic Sans MS" pitchFamily="66" charset="0"/>
              </a:rPr>
              <a:t>Criticized President</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McKinley as </a:t>
            </a:r>
            <a:r>
              <a:rPr lang="en-US" b="1" i="1">
                <a:solidFill>
                  <a:srgbClr val="E40000"/>
                </a:solidFill>
                <a:effectLst>
                  <a:outerShdw blurRad="38100" dist="38100" dir="2700000" algn="tl">
                    <a:srgbClr val="C0C0C0"/>
                  </a:outerShdw>
                </a:effectLst>
                <a:latin typeface="Comic Sans MS" pitchFamily="66" charset="0"/>
              </a:rPr>
              <a:t>having the backbone of a chocolate éclair!</a:t>
            </a:r>
          </a:p>
          <a:p>
            <a:pPr marL="398463" indent="-398463">
              <a:spcBef>
                <a:spcPct val="50000"/>
              </a:spcBef>
              <a:buClr>
                <a:srgbClr val="E40000"/>
              </a:buClr>
              <a:buSzPct val="110000"/>
              <a:buBlip>
                <a:blip r:embed="rId2"/>
              </a:buBlip>
              <a:defRPr/>
            </a:pPr>
            <a:r>
              <a:rPr lang="en-US" b="1">
                <a:effectLst>
                  <a:outerShdw blurRad="38100" dist="38100" dir="2700000" algn="tl">
                    <a:srgbClr val="C0C0C0"/>
                  </a:outerShdw>
                </a:effectLst>
                <a:latin typeface="Comic Sans MS" pitchFamily="66" charset="0"/>
              </a:rPr>
              <a:t>Resigns his position to fight in Cuba.</a:t>
            </a:r>
          </a:p>
        </p:txBody>
      </p:sp>
      <p:pic>
        <p:nvPicPr>
          <p:cNvPr id="30724" name="Picture 5" descr="Teddy as Naval Undersecretar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172201" y="1219200"/>
            <a:ext cx="4041775" cy="52578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26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64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64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64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7696200" y="565150"/>
            <a:ext cx="2667000" cy="212365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The </a:t>
            </a:r>
            <a:br>
              <a:rPr lang="en-US" sz="4400" b="1">
                <a:solidFill>
                  <a:srgbClr val="000099"/>
                </a:solidFill>
                <a:effectLst>
                  <a:outerShdw blurRad="38100" dist="38100" dir="2700000" algn="tl">
                    <a:srgbClr val="C0C0C0"/>
                  </a:outerShdw>
                </a:effectLst>
                <a:latin typeface="Comic Sans MS" pitchFamily="66" charset="0"/>
              </a:rPr>
            </a:br>
            <a:r>
              <a:rPr lang="en-US" sz="4400" b="1">
                <a:solidFill>
                  <a:srgbClr val="000099"/>
                </a:solidFill>
                <a:effectLst>
                  <a:outerShdw blurRad="38100" dist="38100" dir="2700000" algn="tl">
                    <a:srgbClr val="C0C0C0"/>
                  </a:outerShdw>
                </a:effectLst>
                <a:latin typeface="Comic Sans MS" pitchFamily="66" charset="0"/>
              </a:rPr>
              <a:t>“Rough Riders”</a:t>
            </a:r>
          </a:p>
        </p:txBody>
      </p:sp>
      <p:pic>
        <p:nvPicPr>
          <p:cNvPr id="31747" name="Picture 5" descr="Rough Rider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981200" y="569914"/>
            <a:ext cx="5181600" cy="3621087"/>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31748" name="Picture 6" descr="Rough Rider ptg"/>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324600" y="3810001"/>
            <a:ext cx="4038600" cy="266541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802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905000" y="152400"/>
            <a:ext cx="8382000" cy="1446550"/>
          </a:xfrm>
          <a:prstGeom prst="rect">
            <a:avLst/>
          </a:prstGeom>
          <a:noFill/>
          <a:ln w="9525">
            <a:noFill/>
            <a:miter lim="800000"/>
            <a:headEnd/>
            <a:tailEnd/>
          </a:ln>
          <a:effectLst>
            <a:outerShdw dist="35921" dir="2700000" algn="ctr" rotWithShape="0">
              <a:srgbClr val="E40000"/>
            </a:outerShdw>
          </a:effectLst>
        </p:spPr>
        <p:txBody>
          <a:bodyPr>
            <a:spAutoFit/>
          </a:bodyPr>
          <a:lstStyle/>
          <a:p>
            <a:pP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Remember the Maine</a:t>
            </a:r>
            <a:br>
              <a:rPr lang="en-US" sz="4400" b="1" i="1">
                <a:solidFill>
                  <a:srgbClr val="000099"/>
                </a:solidFill>
                <a:effectLst>
                  <a:outerShdw blurRad="38100" dist="38100" dir="2700000" algn="tl">
                    <a:srgbClr val="C0C0C0"/>
                  </a:outerShdw>
                </a:effectLst>
                <a:latin typeface="Comic Sans MS" pitchFamily="66" charset="0"/>
              </a:rPr>
            </a:br>
            <a:r>
              <a:rPr lang="en-US" sz="4400" b="1" i="1">
                <a:solidFill>
                  <a:srgbClr val="000099"/>
                </a:solidFill>
                <a:effectLst>
                  <a:outerShdw blurRad="38100" dist="38100" dir="2700000" algn="tl">
                    <a:srgbClr val="C0C0C0"/>
                  </a:outerShdw>
                </a:effectLst>
                <a:latin typeface="Comic Sans MS" pitchFamily="66" charset="0"/>
              </a:rPr>
              <a:t>and to Hell with Spain!</a:t>
            </a:r>
          </a:p>
        </p:txBody>
      </p:sp>
      <p:pic>
        <p:nvPicPr>
          <p:cNvPr id="101379" name="Picture 3" descr="funeral for Maine victims in Havan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3756025"/>
            <a:ext cx="3733800" cy="28019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01380" name="Rectangle 4"/>
          <p:cNvSpPr>
            <a:spLocks noChangeArrowheads="1"/>
          </p:cNvSpPr>
          <p:nvPr/>
        </p:nvSpPr>
        <p:spPr bwMode="auto">
          <a:xfrm>
            <a:off x="5715000" y="5715000"/>
            <a:ext cx="3505200" cy="946150"/>
          </a:xfrm>
          <a:prstGeom prst="rect">
            <a:avLst/>
          </a:prstGeom>
          <a:noFill/>
          <a:ln w="9525">
            <a:noFill/>
            <a:miter lim="800000"/>
            <a:headEnd/>
            <a:tailEnd/>
          </a:ln>
          <a:effectLst>
            <a:outerShdw dist="17961" dir="2700000" algn="ctr" rotWithShape="0">
              <a:srgbClr val="000064"/>
            </a:outerShdw>
          </a:effectLst>
        </p:spPr>
        <p:txBody>
          <a:bodyPr>
            <a:spAutoFit/>
          </a:bodyPr>
          <a:lstStyle/>
          <a:p>
            <a:pPr>
              <a:spcBef>
                <a:spcPct val="50000"/>
              </a:spcBef>
              <a:defRPr/>
            </a:pPr>
            <a:r>
              <a:rPr lang="en-US" sz="2800" b="1">
                <a:solidFill>
                  <a:srgbClr val="E40000"/>
                </a:solidFill>
                <a:latin typeface="Comic Sans MS" pitchFamily="66" charset="0"/>
              </a:rPr>
              <a:t>Funeral for </a:t>
            </a:r>
            <a:r>
              <a:rPr lang="en-US" sz="2800" b="1" i="1">
                <a:solidFill>
                  <a:srgbClr val="E40000"/>
                </a:solidFill>
                <a:latin typeface="Comic Sans MS" pitchFamily="66" charset="0"/>
              </a:rPr>
              <a:t>Maine</a:t>
            </a:r>
            <a:r>
              <a:rPr lang="en-US" sz="2800" b="1">
                <a:solidFill>
                  <a:srgbClr val="E40000"/>
                </a:solidFill>
                <a:latin typeface="Comic Sans MS" pitchFamily="66" charset="0"/>
              </a:rPr>
              <a:t> victims in Havana</a:t>
            </a:r>
          </a:p>
        </p:txBody>
      </p:sp>
      <p:pic>
        <p:nvPicPr>
          <p:cNvPr id="32773" name="Picture 5" descr="USS Main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352800" y="1676401"/>
            <a:ext cx="3429000" cy="189071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pol_cartoon-Spanish Ape"/>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162801" y="2209800"/>
            <a:ext cx="3203575" cy="3276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7" descr="Remember the Maine button"/>
          <p:cNvPicPr>
            <a:picLocks noChangeAspect="1" noChangeArrowheads="1"/>
          </p:cNvPicPr>
          <p:nvPr/>
        </p:nvPicPr>
        <p:blipFill>
          <a:blip r:embed="rId5">
            <a:clrChange>
              <a:clrFrom>
                <a:srgbClr val="EFF1F6"/>
              </a:clrFrom>
              <a:clrTo>
                <a:srgbClr val="EFF1F6">
                  <a:alpha val="0"/>
                </a:srgbClr>
              </a:clrTo>
            </a:clrChange>
            <a:extLst>
              <a:ext uri="{28A0092B-C50C-407E-A947-70E740481C1C}">
                <a14:useLocalDpi xmlns:a14="http://schemas.microsoft.com/office/drawing/2010/main" val="0"/>
              </a:ext>
            </a:extLst>
          </a:blip>
          <a:srcRect/>
          <a:stretch>
            <a:fillRect/>
          </a:stretch>
        </p:blipFill>
        <p:spPr bwMode="auto">
          <a:xfrm rot="-249231">
            <a:off x="8686800" y="228600"/>
            <a:ext cx="15875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473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1000"/>
                                        <p:tgtEl>
                                          <p:spTgt spid="1013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80"/>
                                        </p:tgtEl>
                                        <p:attrNameLst>
                                          <p:attrName>style.visibility</p:attrName>
                                        </p:attrNameLst>
                                      </p:cBhvr>
                                      <p:to>
                                        <p:strVal val="visible"/>
                                      </p:to>
                                    </p:set>
                                    <p:animEffect transition="in" filter="fade">
                                      <p:cBhvr>
                                        <p:cTn id="10" dur="1000"/>
                                        <p:tgtEl>
                                          <p:spTgt spid="101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01382"/>
                                        </p:tgtEl>
                                        <p:attrNameLst>
                                          <p:attrName>style.visibility</p:attrName>
                                        </p:attrNameLst>
                                      </p:cBhvr>
                                      <p:to>
                                        <p:strVal val="visible"/>
                                      </p:to>
                                    </p:set>
                                    <p:animEffect transition="in" filter="wedge">
                                      <p:cBhvr>
                                        <p:cTn id="15"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752600" y="196850"/>
            <a:ext cx="8763000" cy="12509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3800" b="1">
                <a:solidFill>
                  <a:srgbClr val="000099"/>
                </a:solidFill>
                <a:effectLst>
                  <a:outerShdw blurRad="38100" dist="38100" dir="2700000" algn="tl">
                    <a:srgbClr val="C0C0C0"/>
                  </a:outerShdw>
                </a:effectLst>
                <a:latin typeface="Comic Sans MS" pitchFamily="66" charset="0"/>
              </a:rPr>
              <a:t>The Spanish-American War (1898):</a:t>
            </a:r>
            <a:br>
              <a:rPr lang="en-US" sz="3800" b="1">
                <a:solidFill>
                  <a:srgbClr val="000099"/>
                </a:solidFill>
                <a:effectLst>
                  <a:outerShdw blurRad="38100" dist="38100" dir="2700000" algn="tl">
                    <a:srgbClr val="C0C0C0"/>
                  </a:outerShdw>
                </a:effectLst>
                <a:latin typeface="Comic Sans MS" pitchFamily="66" charset="0"/>
              </a:rPr>
            </a:br>
            <a:r>
              <a:rPr lang="en-US" sz="3800" b="1" i="1">
                <a:solidFill>
                  <a:srgbClr val="000099"/>
                </a:solidFill>
                <a:effectLst>
                  <a:outerShdw blurRad="38100" dist="38100" dir="2700000" algn="tl">
                    <a:srgbClr val="C0C0C0"/>
                  </a:outerShdw>
                </a:effectLst>
                <a:latin typeface="Comic Sans MS" pitchFamily="66" charset="0"/>
              </a:rPr>
              <a:t>“That Splendid Little War”</a:t>
            </a:r>
          </a:p>
        </p:txBody>
      </p:sp>
      <p:pic>
        <p:nvPicPr>
          <p:cNvPr id="33795" name="Picture 3" descr="ch20_03"/>
          <p:cNvPicPr>
            <a:picLocks noChangeAspect="1" noChangeArrowheads="1"/>
          </p:cNvPicPr>
          <p:nvPr/>
        </p:nvPicPr>
        <p:blipFill>
          <a:blip r:embed="rId2">
            <a:lum contrast="6000"/>
            <a:extLst>
              <a:ext uri="{28A0092B-C50C-407E-A947-70E740481C1C}">
                <a14:useLocalDpi xmlns:a14="http://schemas.microsoft.com/office/drawing/2010/main" val="0"/>
              </a:ext>
            </a:extLst>
          </a:blip>
          <a:srcRect t="20253" r="50058"/>
          <a:stretch>
            <a:fillRect/>
          </a:stretch>
        </p:blipFill>
        <p:spPr bwMode="auto">
          <a:xfrm>
            <a:off x="3733800" y="1724026"/>
            <a:ext cx="4648200" cy="40671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71685" name="Rectangle 5"/>
          <p:cNvSpPr>
            <a:spLocks noChangeArrowheads="1"/>
          </p:cNvSpPr>
          <p:nvPr/>
        </p:nvSpPr>
        <p:spPr bwMode="auto">
          <a:xfrm>
            <a:off x="2819400" y="5943601"/>
            <a:ext cx="6705600" cy="519113"/>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sz="2800" b="1">
                <a:solidFill>
                  <a:srgbClr val="E40000"/>
                </a:solidFill>
                <a:latin typeface="Comic Sans MS" pitchFamily="66" charset="0"/>
              </a:rPr>
              <a:t>How prepared was the US for war?</a:t>
            </a:r>
          </a:p>
        </p:txBody>
      </p:sp>
    </p:spTree>
    <p:extLst>
      <p:ext uri="{BB962C8B-B14F-4D97-AF65-F5344CB8AC3E}">
        <p14:creationId xmlns:p14="http://schemas.microsoft.com/office/powerpoint/2010/main" val="2768293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wipe(left)">
                                      <p:cBhvr>
                                        <p:cTn id="7" dur="20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descr="usaflag1-furling"/>
          <p:cNvSpPr>
            <a:spLocks noChangeArrowheads="1" noChangeShapeType="1" noTextEdit="1"/>
          </p:cNvSpPr>
          <p:nvPr/>
        </p:nvSpPr>
        <p:spPr bwMode="auto">
          <a:xfrm>
            <a:off x="3124200" y="1447800"/>
            <a:ext cx="6324600" cy="3581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The</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Philippines</a:t>
            </a:r>
          </a:p>
        </p:txBody>
      </p:sp>
    </p:spTree>
    <p:extLst>
      <p:ext uri="{BB962C8B-B14F-4D97-AF65-F5344CB8AC3E}">
        <p14:creationId xmlns:p14="http://schemas.microsoft.com/office/powerpoint/2010/main" val="1544059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600200" y="304800"/>
            <a:ext cx="8991600" cy="12509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3800" b="1">
                <a:solidFill>
                  <a:srgbClr val="000099"/>
                </a:solidFill>
                <a:effectLst>
                  <a:outerShdw blurRad="38100" dist="38100" dir="2700000" algn="tl">
                    <a:srgbClr val="C0C0C0"/>
                  </a:outerShdw>
                </a:effectLst>
                <a:latin typeface="Comic Sans MS" pitchFamily="66" charset="0"/>
              </a:rPr>
              <a:t>The Spanish-American War (1898):</a:t>
            </a:r>
            <a:br>
              <a:rPr lang="en-US" sz="3800" b="1">
                <a:solidFill>
                  <a:srgbClr val="000099"/>
                </a:solidFill>
                <a:effectLst>
                  <a:outerShdw blurRad="38100" dist="38100" dir="2700000" algn="tl">
                    <a:srgbClr val="C0C0C0"/>
                  </a:outerShdw>
                </a:effectLst>
                <a:latin typeface="Comic Sans MS" pitchFamily="66" charset="0"/>
              </a:rPr>
            </a:br>
            <a:r>
              <a:rPr lang="en-US" sz="3800" b="1" i="1">
                <a:solidFill>
                  <a:srgbClr val="000099"/>
                </a:solidFill>
                <a:effectLst>
                  <a:outerShdw blurRad="38100" dist="38100" dir="2700000" algn="tl">
                    <a:srgbClr val="C0C0C0"/>
                  </a:outerShdw>
                </a:effectLst>
                <a:latin typeface="Comic Sans MS" pitchFamily="66" charset="0"/>
              </a:rPr>
              <a:t>“That Splendid Little War”</a:t>
            </a:r>
          </a:p>
        </p:txBody>
      </p:sp>
      <p:pic>
        <p:nvPicPr>
          <p:cNvPr id="35843" name="Picture 3" descr="ch20_03"/>
          <p:cNvPicPr>
            <a:picLocks noChangeAspect="1" noChangeArrowheads="1"/>
          </p:cNvPicPr>
          <p:nvPr/>
        </p:nvPicPr>
        <p:blipFill>
          <a:blip r:embed="rId2">
            <a:lum contrast="6000"/>
            <a:extLst>
              <a:ext uri="{28A0092B-C50C-407E-A947-70E740481C1C}">
                <a14:useLocalDpi xmlns:a14="http://schemas.microsoft.com/office/drawing/2010/main" val="0"/>
              </a:ext>
            </a:extLst>
          </a:blip>
          <a:srcRect l="50867" t="20253"/>
          <a:stretch>
            <a:fillRect/>
          </a:stretch>
        </p:blipFill>
        <p:spPr bwMode="auto">
          <a:xfrm>
            <a:off x="3505200" y="1752600"/>
            <a:ext cx="5334000" cy="47434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Legislation By President-</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smtClean="0"/>
              <a:t>Teddy Roosevelt: </a:t>
            </a:r>
          </a:p>
          <a:p>
            <a:pPr lvl="1"/>
            <a:r>
              <a:rPr lang="en-US" dirty="0" smtClean="0"/>
              <a:t>Guarding the Public Health: </a:t>
            </a:r>
          </a:p>
          <a:p>
            <a:pPr lvl="2"/>
            <a:r>
              <a:rPr lang="en-US" dirty="0" smtClean="0"/>
              <a:t>Meat Inspection Act</a:t>
            </a:r>
          </a:p>
          <a:p>
            <a:pPr lvl="2"/>
            <a:r>
              <a:rPr lang="en-US" dirty="0" smtClean="0"/>
              <a:t>Pure Food and Drug Act</a:t>
            </a:r>
          </a:p>
          <a:p>
            <a:pPr lvl="1"/>
            <a:r>
              <a:rPr lang="en-US" dirty="0" smtClean="0"/>
              <a:t>Regulating Big Business</a:t>
            </a:r>
          </a:p>
          <a:p>
            <a:pPr lvl="2"/>
            <a:r>
              <a:rPr lang="en-US" dirty="0" smtClean="0"/>
              <a:t>Known as “Trust-Busting Teddy”</a:t>
            </a:r>
          </a:p>
          <a:p>
            <a:pPr lvl="1"/>
            <a:r>
              <a:rPr lang="en-US" dirty="0" smtClean="0"/>
              <a:t>Conservation</a:t>
            </a:r>
          </a:p>
          <a:p>
            <a:pPr lvl="2"/>
            <a:r>
              <a:rPr lang="en-US" dirty="0" smtClean="0"/>
              <a:t>Continued the National Park Movement</a:t>
            </a:r>
          </a:p>
          <a:p>
            <a:pPr lvl="2"/>
            <a:r>
              <a:rPr lang="en-US" dirty="0" smtClean="0"/>
              <a:t>Reserved millions of acres for reserves and parks</a:t>
            </a:r>
          </a:p>
          <a:p>
            <a:pPr lvl="1"/>
            <a:endParaRPr lang="en-US" dirty="0" smtClean="0"/>
          </a:p>
          <a:p>
            <a:endParaRPr lang="en-US" dirty="0"/>
          </a:p>
        </p:txBody>
      </p:sp>
    </p:spTree>
    <p:extLst>
      <p:ext uri="{BB962C8B-B14F-4D97-AF65-F5344CB8AC3E}">
        <p14:creationId xmlns:p14="http://schemas.microsoft.com/office/powerpoint/2010/main" val="45624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905000" y="3048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Dewey Captures Manila!</a:t>
            </a:r>
          </a:p>
        </p:txBody>
      </p:sp>
      <p:pic>
        <p:nvPicPr>
          <p:cNvPr id="74755" name="Picture 3" descr="newspape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2194" b="3761"/>
          <a:stretch>
            <a:fillRect/>
          </a:stretch>
        </p:blipFill>
        <p:spPr bwMode="auto">
          <a:xfrm>
            <a:off x="5410200" y="1219200"/>
            <a:ext cx="5048250" cy="5257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4" descr="Dewey at Manila"/>
          <p:cNvPicPr>
            <a:picLocks noChangeAspect="1" noChangeArrowheads="1"/>
          </p:cNvPicPr>
          <p:nvPr/>
        </p:nvPicPr>
        <p:blipFill>
          <a:blip r:embed="rId3">
            <a:lum contrast="6000"/>
            <a:extLst>
              <a:ext uri="{28A0092B-C50C-407E-A947-70E740481C1C}">
                <a14:useLocalDpi xmlns:a14="http://schemas.microsoft.com/office/drawing/2010/main" val="0"/>
              </a:ext>
            </a:extLst>
          </a:blip>
          <a:srcRect b="4616"/>
          <a:stretch>
            <a:fillRect/>
          </a:stretch>
        </p:blipFill>
        <p:spPr bwMode="auto">
          <a:xfrm>
            <a:off x="1676400" y="1371600"/>
            <a:ext cx="3524250" cy="4724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28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905000" y="2286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i="1">
                <a:solidFill>
                  <a:srgbClr val="000099"/>
                </a:solidFill>
                <a:effectLst>
                  <a:outerShdw blurRad="38100" dist="38100" dir="2700000" algn="tl">
                    <a:srgbClr val="C0C0C0"/>
                  </a:outerShdw>
                </a:effectLst>
                <a:latin typeface="Comic Sans MS" pitchFamily="66" charset="0"/>
              </a:rPr>
              <a:t>Is He To Be a Despot?</a:t>
            </a:r>
          </a:p>
        </p:txBody>
      </p:sp>
      <p:pic>
        <p:nvPicPr>
          <p:cNvPr id="37891" name="Picture 3" descr="PolCartoon-McKinley0IsHeToBe_a_Despot-1899"/>
          <p:cNvPicPr>
            <a:picLocks noChangeAspect="1" noChangeArrowheads="1"/>
          </p:cNvPicPr>
          <p:nvPr/>
        </p:nvPicPr>
        <p:blipFill>
          <a:blip r:embed="rId2">
            <a:lum contrast="6000"/>
            <a:extLst>
              <a:ext uri="{28A0092B-C50C-407E-A947-70E740481C1C}">
                <a14:useLocalDpi xmlns:a14="http://schemas.microsoft.com/office/drawing/2010/main" val="0"/>
              </a:ext>
            </a:extLst>
          </a:blip>
          <a:srcRect l="562" r="2029" b="5176"/>
          <a:stretch>
            <a:fillRect/>
          </a:stretch>
        </p:blipFill>
        <p:spPr bwMode="auto">
          <a:xfrm>
            <a:off x="3810000" y="1219200"/>
            <a:ext cx="4681538" cy="5334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37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05000" y="2286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Emilio Aguinaldo</a:t>
            </a:r>
          </a:p>
        </p:txBody>
      </p:sp>
      <p:pic>
        <p:nvPicPr>
          <p:cNvPr id="62470" name="Picture 6" descr="aguinaldo_im"/>
          <p:cNvPicPr>
            <a:picLocks noChangeAspect="1" noChangeArrowheads="1"/>
          </p:cNvPicPr>
          <p:nvPr/>
        </p:nvPicPr>
        <p:blipFill>
          <a:blip r:embed="rId2">
            <a:lum contrast="6000"/>
            <a:extLst>
              <a:ext uri="{28A0092B-C50C-407E-A947-70E740481C1C}">
                <a14:useLocalDpi xmlns:a14="http://schemas.microsoft.com/office/drawing/2010/main" val="0"/>
              </a:ext>
            </a:extLst>
          </a:blip>
          <a:srcRect l="2020"/>
          <a:stretch>
            <a:fillRect/>
          </a:stretch>
        </p:blipFill>
        <p:spPr bwMode="auto">
          <a:xfrm>
            <a:off x="1905000" y="1524001"/>
            <a:ext cx="3695700" cy="446722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8916" name="Picture 8" descr="Aguinal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47801"/>
            <a:ext cx="2286000" cy="254952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2473" name="Rectangle 9"/>
          <p:cNvSpPr>
            <a:spLocks noChangeArrowheads="1"/>
          </p:cNvSpPr>
          <p:nvPr/>
        </p:nvSpPr>
        <p:spPr bwMode="auto">
          <a:xfrm>
            <a:off x="5791200" y="4191000"/>
            <a:ext cx="4876800" cy="2274888"/>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Blip>
                <a:blip r:embed="rId4"/>
              </a:buBlip>
              <a:defRPr/>
            </a:pPr>
            <a:r>
              <a:rPr lang="en-US" b="1">
                <a:effectLst>
                  <a:outerShdw blurRad="38100" dist="38100" dir="2700000" algn="tl">
                    <a:srgbClr val="C0C0C0"/>
                  </a:outerShdw>
                </a:effectLst>
                <a:latin typeface="Comic Sans MS" pitchFamily="66" charset="0"/>
              </a:rPr>
              <a:t>L</a:t>
            </a:r>
            <a:r>
              <a:rPr lang="en-US" sz="2600" b="1">
                <a:effectLst>
                  <a:outerShdw blurRad="38100" dist="38100" dir="2700000" algn="tl">
                    <a:srgbClr val="C0C0C0"/>
                  </a:outerShdw>
                </a:effectLst>
                <a:latin typeface="Comic Sans MS" pitchFamily="66" charset="0"/>
              </a:rPr>
              <a:t>eader of the Filipino</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Uprising.</a:t>
            </a:r>
            <a:br>
              <a:rPr lang="en-US" sz="2600" b="1">
                <a:effectLst>
                  <a:outerShdw blurRad="38100" dist="38100" dir="2700000" algn="tl">
                    <a:srgbClr val="C0C0C0"/>
                  </a:outerShdw>
                </a:effectLst>
                <a:latin typeface="Comic Sans MS" pitchFamily="66" charset="0"/>
              </a:rPr>
            </a:br>
            <a:endParaRPr lang="en-US" sz="2600" b="1">
              <a:effectLst>
                <a:outerShdw blurRad="38100" dist="38100" dir="2700000" algn="tl">
                  <a:srgbClr val="C0C0C0"/>
                </a:outerShdw>
              </a:effectLst>
              <a:latin typeface="Comic Sans MS" pitchFamily="66" charset="0"/>
            </a:endParaRPr>
          </a:p>
          <a:p>
            <a:pPr marL="398463" indent="-398463">
              <a:spcBef>
                <a:spcPct val="50000"/>
              </a:spcBef>
              <a:buClr>
                <a:srgbClr val="E40000"/>
              </a:buClr>
              <a:buSzPct val="110000"/>
              <a:buBlip>
                <a:blip r:embed="rId4"/>
              </a:buBlip>
              <a:defRPr/>
            </a:pPr>
            <a:r>
              <a:rPr lang="en-US" sz="2600" b="1">
                <a:effectLst>
                  <a:outerShdw blurRad="38100" dist="38100" dir="2700000" algn="tl">
                    <a:srgbClr val="C0C0C0"/>
                  </a:outerShdw>
                </a:effectLst>
                <a:latin typeface="Comic Sans MS" pitchFamily="66" charset="0"/>
              </a:rPr>
              <a:t>July 4, 1946:</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Philippine independence</a:t>
            </a:r>
          </a:p>
        </p:txBody>
      </p:sp>
      <p:pic>
        <p:nvPicPr>
          <p:cNvPr id="38918" name="Picture 10" descr="Philippines_flag"/>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8763000" y="4800600"/>
            <a:ext cx="1524000" cy="10160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97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ssolve">
                                      <p:cBhvr>
                                        <p:cTn id="7"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524000" y="228600"/>
            <a:ext cx="9144000" cy="12509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3800" b="1">
                <a:solidFill>
                  <a:srgbClr val="000099"/>
                </a:solidFill>
                <a:effectLst>
                  <a:outerShdw blurRad="38100" dist="38100" dir="2700000" algn="tl">
                    <a:srgbClr val="C0C0C0"/>
                  </a:outerShdw>
                </a:effectLst>
                <a:latin typeface="Comic Sans MS" pitchFamily="66" charset="0"/>
              </a:rPr>
              <a:t>William H. Taft, 1st</a:t>
            </a:r>
            <a:br>
              <a:rPr lang="en-US" sz="3800" b="1">
                <a:solidFill>
                  <a:srgbClr val="000099"/>
                </a:solidFill>
                <a:effectLst>
                  <a:outerShdw blurRad="38100" dist="38100" dir="2700000" algn="tl">
                    <a:srgbClr val="C0C0C0"/>
                  </a:outerShdw>
                </a:effectLst>
                <a:latin typeface="Comic Sans MS" pitchFamily="66" charset="0"/>
              </a:rPr>
            </a:br>
            <a:r>
              <a:rPr lang="en-US" sz="3800" b="1">
                <a:solidFill>
                  <a:srgbClr val="000099"/>
                </a:solidFill>
                <a:effectLst>
                  <a:outerShdw blurRad="38100" dist="38100" dir="2700000" algn="tl">
                    <a:srgbClr val="C0C0C0"/>
                  </a:outerShdw>
                </a:effectLst>
                <a:latin typeface="Comic Sans MS" pitchFamily="66" charset="0"/>
              </a:rPr>
              <a:t>Gov.-General of the Philippines</a:t>
            </a:r>
          </a:p>
        </p:txBody>
      </p:sp>
      <p:pic>
        <p:nvPicPr>
          <p:cNvPr id="39939" name="Picture 6" descr="Tafy in Philippine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334000" y="3536951"/>
            <a:ext cx="4992688" cy="284797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4" descr="Tafy in Philippines-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981200" y="1752600"/>
            <a:ext cx="3810000" cy="238125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91143" name="Rectangle 7"/>
          <p:cNvSpPr>
            <a:spLocks noChangeArrowheads="1"/>
          </p:cNvSpPr>
          <p:nvPr/>
        </p:nvSpPr>
        <p:spPr bwMode="auto">
          <a:xfrm>
            <a:off x="5715000" y="3048000"/>
            <a:ext cx="3505200" cy="369332"/>
          </a:xfrm>
          <a:prstGeom prst="rect">
            <a:avLst/>
          </a:prstGeom>
          <a:noFill/>
          <a:ln w="9525">
            <a:noFill/>
            <a:miter lim="800000"/>
            <a:headEnd/>
            <a:tailEnd/>
          </a:ln>
          <a:effectLst/>
        </p:spPr>
        <p:txBody>
          <a:bodyPr>
            <a:spAutoFit/>
          </a:bodyPr>
          <a:lstStyle/>
          <a:p>
            <a:pPr>
              <a:spcBef>
                <a:spcPct val="50000"/>
              </a:spcBef>
              <a:buClr>
                <a:srgbClr val="E40000"/>
              </a:buClr>
              <a:buFont typeface="Wingdings" pitchFamily="2" charset="2"/>
              <a:buNone/>
              <a:defRPr/>
            </a:pPr>
            <a:r>
              <a:rPr lang="en-US" b="1">
                <a:solidFill>
                  <a:srgbClr val="E40000"/>
                </a:solidFill>
                <a:latin typeface="Rockwell" pitchFamily="18" charset="0"/>
              </a:rPr>
              <a:t> </a:t>
            </a:r>
            <a:r>
              <a:rPr lang="en-US" b="1">
                <a:effectLst>
                  <a:outerShdw blurRad="38100" dist="38100" dir="2700000" algn="tl">
                    <a:srgbClr val="C0C0C0"/>
                  </a:outerShdw>
                </a:effectLst>
                <a:latin typeface="Rockwell" pitchFamily="18" charset="0"/>
              </a:rPr>
              <a:t>Great administrator.</a:t>
            </a:r>
            <a:endParaRPr lang="en-US" sz="2600" b="1">
              <a:effectLst>
                <a:outerShdw blurRad="38100" dist="38100" dir="2700000" algn="tl">
                  <a:srgbClr val="C0C0C0"/>
                </a:outerShdw>
              </a:effectLst>
              <a:latin typeface="Rockwell" pitchFamily="18" charset="0"/>
            </a:endParaRPr>
          </a:p>
        </p:txBody>
      </p:sp>
    </p:spTree>
    <p:extLst>
      <p:ext uri="{BB962C8B-B14F-4D97-AF65-F5344CB8AC3E}">
        <p14:creationId xmlns:p14="http://schemas.microsoft.com/office/powerpoint/2010/main" val="1393427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905000" y="3048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i="1">
                <a:solidFill>
                  <a:srgbClr val="000099"/>
                </a:solidFill>
                <a:effectLst>
                  <a:outerShdw blurRad="38100" dist="38100" dir="2700000" algn="tl">
                    <a:srgbClr val="C0C0C0"/>
                  </a:outerShdw>
                </a:effectLst>
                <a:latin typeface="Comic Sans MS" pitchFamily="66" charset="0"/>
              </a:rPr>
              <a:t>Our “Sphere of Influence”</a:t>
            </a:r>
          </a:p>
        </p:txBody>
      </p:sp>
      <p:pic>
        <p:nvPicPr>
          <p:cNvPr id="40963" name="Picture 3" descr="pol_cartoon-LAmerica-Our Sphere of Influence"/>
          <p:cNvPicPr>
            <a:picLocks noChangeAspect="1" noChangeArrowheads="1"/>
          </p:cNvPicPr>
          <p:nvPr/>
        </p:nvPicPr>
        <p:blipFill>
          <a:blip r:embed="rId2">
            <a:lum contrast="6000"/>
            <a:extLst>
              <a:ext uri="{28A0092B-C50C-407E-A947-70E740481C1C}">
                <a14:useLocalDpi xmlns:a14="http://schemas.microsoft.com/office/drawing/2010/main" val="0"/>
              </a:ext>
            </a:extLst>
          </a:blip>
          <a:srcRect t="1450"/>
          <a:stretch>
            <a:fillRect/>
          </a:stretch>
        </p:blipFill>
        <p:spPr bwMode="auto">
          <a:xfrm>
            <a:off x="3733801" y="1295400"/>
            <a:ext cx="4684713" cy="5181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66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905000" y="4572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The Treaty of Paris:  1898</a:t>
            </a:r>
          </a:p>
        </p:txBody>
      </p:sp>
      <p:pic>
        <p:nvPicPr>
          <p:cNvPr id="41987" name="Picture 4" descr="paris-treaty"/>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477000" y="3314700"/>
            <a:ext cx="3733800" cy="27813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41317" name="Rectangle 5"/>
          <p:cNvSpPr>
            <a:spLocks noChangeArrowheads="1"/>
          </p:cNvSpPr>
          <p:nvPr/>
        </p:nvSpPr>
        <p:spPr bwMode="auto">
          <a:xfrm>
            <a:off x="1981200" y="1828801"/>
            <a:ext cx="8305800" cy="4151313"/>
          </a:xfrm>
          <a:prstGeom prst="rect">
            <a:avLst/>
          </a:prstGeom>
          <a:noFill/>
          <a:ln w="9525">
            <a:noFill/>
            <a:miter lim="800000"/>
            <a:headEnd/>
            <a:tailEnd/>
          </a:ln>
          <a:effectLst/>
        </p:spPr>
        <p:txBody>
          <a:bodyPr>
            <a:spAutoFit/>
          </a:bodyPr>
          <a:lstStyle/>
          <a:p>
            <a:pPr marL="457200" indent="-457200">
              <a:spcBef>
                <a:spcPct val="5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Cuba was freed from Spanish rule.</a:t>
            </a:r>
          </a:p>
          <a:p>
            <a:pPr marL="457200" indent="-457200">
              <a:spcBef>
                <a:spcPct val="5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Spain gave up Puerto Rico and the island of</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Guam.</a:t>
            </a:r>
          </a:p>
          <a:p>
            <a:pPr marL="457200" indent="-457200">
              <a:spcBef>
                <a:spcPct val="5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The U. S. paid Spain</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$20 mil. for the</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Philippines.</a:t>
            </a:r>
          </a:p>
          <a:p>
            <a:pPr marL="457200" indent="-457200">
              <a:spcBef>
                <a:spcPct val="5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The U. S. becomes</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an imperial power!</a:t>
            </a:r>
          </a:p>
        </p:txBody>
      </p:sp>
    </p:spTree>
    <p:extLst>
      <p:ext uri="{BB962C8B-B14F-4D97-AF65-F5344CB8AC3E}">
        <p14:creationId xmlns:p14="http://schemas.microsoft.com/office/powerpoint/2010/main" val="1956046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13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13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752600" y="152400"/>
            <a:ext cx="8686800" cy="1446550"/>
          </a:xfrm>
          <a:prstGeom prst="rect">
            <a:avLst/>
          </a:prstGeom>
          <a:noFill/>
          <a:ln w="9525">
            <a:noFill/>
            <a:miter lim="800000"/>
            <a:headEnd/>
            <a:tailEnd/>
          </a:ln>
          <a:effectLst>
            <a:outerShdw dist="35921" dir="2700000" algn="ctr" rotWithShape="0">
              <a:srgbClr val="E40000"/>
            </a:outerShdw>
          </a:effectLst>
        </p:spPr>
        <p:txBody>
          <a:bodyPr>
            <a:spAutoFit/>
          </a:bodyPr>
          <a:lstStyle/>
          <a:p>
            <a:pPr algn="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The American Anti-Imperialist        </a:t>
            </a:r>
            <a:br>
              <a:rPr lang="en-US" sz="4400" b="1">
                <a:solidFill>
                  <a:srgbClr val="000099"/>
                </a:solidFill>
                <a:effectLst>
                  <a:outerShdw blurRad="38100" dist="38100" dir="2700000" algn="tl">
                    <a:srgbClr val="C0C0C0"/>
                  </a:outerShdw>
                </a:effectLst>
                <a:latin typeface="Comic Sans MS" pitchFamily="66" charset="0"/>
              </a:rPr>
            </a:br>
            <a:r>
              <a:rPr lang="en-US" sz="4400" b="1">
                <a:solidFill>
                  <a:srgbClr val="000099"/>
                </a:solidFill>
                <a:effectLst>
                  <a:outerShdw blurRad="38100" dist="38100" dir="2700000" algn="tl">
                    <a:srgbClr val="C0C0C0"/>
                  </a:outerShdw>
                </a:effectLst>
                <a:latin typeface="Comic Sans MS" pitchFamily="66" charset="0"/>
              </a:rPr>
              <a:t>                           League</a:t>
            </a:r>
          </a:p>
        </p:txBody>
      </p:sp>
      <p:pic>
        <p:nvPicPr>
          <p:cNvPr id="43011" name="Picture 3" descr="Anti-Imperialist League"/>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011364" y="1143000"/>
            <a:ext cx="3703637" cy="53340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9028" name="Rectangle 4"/>
          <p:cNvSpPr>
            <a:spLocks noChangeArrowheads="1"/>
          </p:cNvSpPr>
          <p:nvPr/>
        </p:nvSpPr>
        <p:spPr bwMode="auto">
          <a:xfrm>
            <a:off x="6096000" y="1981200"/>
            <a:ext cx="4267200" cy="4457700"/>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Blip>
                <a:blip r:embed="rId3"/>
              </a:buBlip>
              <a:defRPr/>
            </a:pPr>
            <a:r>
              <a:rPr lang="en-US" sz="2600" b="1">
                <a:effectLst>
                  <a:outerShdw blurRad="38100" dist="38100" dir="2700000" algn="tl">
                    <a:srgbClr val="C0C0C0"/>
                  </a:outerShdw>
                </a:effectLst>
                <a:latin typeface="Comic Sans MS" pitchFamily="66" charset="0"/>
              </a:rPr>
              <a:t>Founded in 1899.</a:t>
            </a:r>
          </a:p>
          <a:p>
            <a:pPr marL="398463" indent="-398463">
              <a:spcBef>
                <a:spcPct val="50000"/>
              </a:spcBef>
              <a:buClr>
                <a:srgbClr val="E40000"/>
              </a:buClr>
              <a:buSzPct val="110000"/>
              <a:buBlip>
                <a:blip r:embed="rId3"/>
              </a:buBlip>
              <a:defRPr/>
            </a:pPr>
            <a:r>
              <a:rPr lang="en-US" sz="2600" b="1">
                <a:effectLst>
                  <a:outerShdw blurRad="38100" dist="38100" dir="2700000" algn="tl">
                    <a:srgbClr val="C0C0C0"/>
                  </a:outerShdw>
                </a:effectLst>
                <a:latin typeface="Comic Sans MS" pitchFamily="66" charset="0"/>
              </a:rPr>
              <a:t>Mark Twain, Andrew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Carnegie, William</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James, and William</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Jennings Bryan among</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the leaders.</a:t>
            </a:r>
          </a:p>
          <a:p>
            <a:pPr marL="398463" indent="-398463">
              <a:spcBef>
                <a:spcPct val="50000"/>
              </a:spcBef>
              <a:buClr>
                <a:srgbClr val="E40000"/>
              </a:buClr>
              <a:buSzPct val="110000"/>
              <a:buBlip>
                <a:blip r:embed="rId3"/>
              </a:buBlip>
              <a:defRPr/>
            </a:pPr>
            <a:r>
              <a:rPr lang="en-US" sz="2600" b="1">
                <a:effectLst>
                  <a:outerShdw blurRad="38100" dist="38100" dir="2700000" algn="tl">
                    <a:srgbClr val="C0C0C0"/>
                  </a:outerShdw>
                </a:effectLst>
                <a:latin typeface="Comic Sans MS" pitchFamily="66" charset="0"/>
              </a:rPr>
              <a:t>Campaigned against the annexation of the</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Philippines and other</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acts of imperialism.</a:t>
            </a:r>
          </a:p>
        </p:txBody>
      </p:sp>
    </p:spTree>
    <p:extLst>
      <p:ext uri="{BB962C8B-B14F-4D97-AF65-F5344CB8AC3E}">
        <p14:creationId xmlns:p14="http://schemas.microsoft.com/office/powerpoint/2010/main" val="2274568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wipe(left)">
                                      <p:cBhvr>
                                        <p:cTn id="7" dur="500"/>
                                        <p:tgtEl>
                                          <p:spTgt spid="129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9028">
                                            <p:txEl>
                                              <p:pRg st="1" end="1"/>
                                            </p:txEl>
                                          </p:spTgt>
                                        </p:tgtEl>
                                        <p:attrNameLst>
                                          <p:attrName>style.visibility</p:attrName>
                                        </p:attrNameLst>
                                      </p:cBhvr>
                                      <p:to>
                                        <p:strVal val="visible"/>
                                      </p:to>
                                    </p:set>
                                    <p:animEffect transition="in" filter="wipe(left)">
                                      <p:cBhvr>
                                        <p:cTn id="12" dur="500"/>
                                        <p:tgtEl>
                                          <p:spTgt spid="129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9028">
                                            <p:txEl>
                                              <p:pRg st="2" end="2"/>
                                            </p:txEl>
                                          </p:spTgt>
                                        </p:tgtEl>
                                        <p:attrNameLst>
                                          <p:attrName>style.visibility</p:attrName>
                                        </p:attrNameLst>
                                      </p:cBhvr>
                                      <p:to>
                                        <p:strVal val="visible"/>
                                      </p:to>
                                    </p:set>
                                    <p:animEffect transition="in" filter="wipe(left)">
                                      <p:cBhvr>
                                        <p:cTn id="17" dur="500"/>
                                        <p:tgtEl>
                                          <p:spTgt spid="129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4" name="Rectangle 6"/>
          <p:cNvSpPr>
            <a:spLocks noChangeArrowheads="1"/>
          </p:cNvSpPr>
          <p:nvPr/>
        </p:nvSpPr>
        <p:spPr bwMode="auto">
          <a:xfrm>
            <a:off x="1905000" y="990601"/>
            <a:ext cx="8610600" cy="5610225"/>
          </a:xfrm>
          <a:prstGeom prst="rect">
            <a:avLst/>
          </a:prstGeom>
          <a:noFill/>
          <a:ln w="9525">
            <a:noFill/>
            <a:miter lim="800000"/>
            <a:headEnd/>
            <a:tailEnd/>
          </a:ln>
          <a:effectLst/>
        </p:spPr>
        <p:txBody>
          <a:bodyPr>
            <a:spAutoFit/>
          </a:bodyPr>
          <a:lstStyle/>
          <a:p>
            <a:pPr marL="457200" indent="-457200">
              <a:spcBef>
                <a:spcPct val="50000"/>
              </a:spcBef>
              <a:buClr>
                <a:srgbClr val="E40000"/>
              </a:buClr>
              <a:defRPr/>
            </a:pPr>
            <a:r>
              <a:rPr lang="en-US" sz="2300" b="1">
                <a:solidFill>
                  <a:srgbClr val="E40000"/>
                </a:solidFill>
                <a:effectLst>
                  <a:outerShdw blurRad="38100" dist="38100" dir="2700000" algn="tl">
                    <a:srgbClr val="C0C0C0"/>
                  </a:outerShdw>
                </a:effectLst>
                <a:latin typeface="Comic Sans MS" pitchFamily="66" charset="0"/>
              </a:rPr>
              <a:t>Teller Amendment </a:t>
            </a:r>
            <a:r>
              <a:rPr lang="en-US" sz="2300" b="1">
                <a:effectLst>
                  <a:outerShdw blurRad="38100" dist="38100" dir="2700000" algn="tl">
                    <a:srgbClr val="C0C0C0"/>
                  </a:outerShdw>
                </a:effectLst>
                <a:latin typeface="Comic Sans MS" pitchFamily="66" charset="0"/>
              </a:rPr>
              <a:t>(1898)</a:t>
            </a:r>
            <a:br>
              <a:rPr lang="en-US" sz="2300" b="1">
                <a:effectLst>
                  <a:outerShdw blurRad="38100" dist="38100" dir="2700000" algn="tl">
                    <a:srgbClr val="C0C0C0"/>
                  </a:outerShdw>
                </a:effectLst>
                <a:latin typeface="Comic Sans MS" pitchFamily="66" charset="0"/>
              </a:rPr>
            </a:br>
            <a:r>
              <a:rPr lang="en-US" sz="2300" b="1">
                <a:effectLst>
                  <a:outerShdw blurRad="38100" dist="38100" dir="2700000" algn="tl">
                    <a:srgbClr val="C0C0C0"/>
                  </a:outerShdw>
                </a:effectLst>
                <a:latin typeface="Comic Sans MS" pitchFamily="66" charset="0"/>
              </a:rPr>
              <a:t/>
            </a:r>
            <a:br>
              <a:rPr lang="en-US" sz="2300" b="1">
                <a:effectLst>
                  <a:outerShdw blurRad="38100" dist="38100" dir="2700000" algn="tl">
                    <a:srgbClr val="C0C0C0"/>
                  </a:outerShdw>
                </a:effectLst>
                <a:latin typeface="Comic Sans MS" pitchFamily="66" charset="0"/>
              </a:rPr>
            </a:br>
            <a:r>
              <a:rPr lang="en-US" sz="2300" b="1">
                <a:effectLst>
                  <a:outerShdw blurRad="38100" dist="38100" dir="2700000" algn="tl">
                    <a:srgbClr val="C0C0C0"/>
                  </a:outerShdw>
                </a:effectLst>
                <a:latin typeface="Comic Sans MS" pitchFamily="66" charset="0"/>
              </a:rPr>
              <a:t/>
            </a:r>
            <a:br>
              <a:rPr lang="en-US" sz="2300" b="1">
                <a:effectLst>
                  <a:outerShdw blurRad="38100" dist="38100" dir="2700000" algn="tl">
                    <a:srgbClr val="C0C0C0"/>
                  </a:outerShdw>
                </a:effectLst>
                <a:latin typeface="Comic Sans MS" pitchFamily="66" charset="0"/>
              </a:rPr>
            </a:br>
            <a:r>
              <a:rPr lang="en-US" sz="2300" b="1">
                <a:effectLst>
                  <a:outerShdw blurRad="38100" dist="38100" dir="2700000" algn="tl">
                    <a:srgbClr val="C0C0C0"/>
                  </a:outerShdw>
                </a:effectLst>
                <a:latin typeface="Comic Sans MS" pitchFamily="66" charset="0"/>
              </a:rPr>
              <a:t/>
            </a:r>
            <a:br>
              <a:rPr lang="en-US" sz="2300" b="1">
                <a:effectLst>
                  <a:outerShdw blurRad="38100" dist="38100" dir="2700000" algn="tl">
                    <a:srgbClr val="C0C0C0"/>
                  </a:outerShdw>
                </a:effectLst>
                <a:latin typeface="Comic Sans MS" pitchFamily="66" charset="0"/>
              </a:rPr>
            </a:br>
            <a:r>
              <a:rPr lang="en-US" sz="2300" b="1">
                <a:effectLst>
                  <a:outerShdw blurRad="38100" dist="38100" dir="2700000" algn="tl">
                    <a:srgbClr val="C0C0C0"/>
                  </a:outerShdw>
                </a:effectLst>
                <a:latin typeface="Comic Sans MS" pitchFamily="66" charset="0"/>
              </a:rPr>
              <a:t/>
            </a:r>
            <a:br>
              <a:rPr lang="en-US" sz="2300" b="1">
                <a:effectLst>
                  <a:outerShdw blurRad="38100" dist="38100" dir="2700000" algn="tl">
                    <a:srgbClr val="C0C0C0"/>
                  </a:outerShdw>
                </a:effectLst>
                <a:latin typeface="Comic Sans MS" pitchFamily="66" charset="0"/>
              </a:rPr>
            </a:br>
            <a:endParaRPr lang="en-US" sz="2300" b="1">
              <a:effectLst>
                <a:outerShdw blurRad="38100" dist="38100" dir="2700000" algn="tl">
                  <a:srgbClr val="C0C0C0"/>
                </a:outerShdw>
              </a:effectLst>
              <a:latin typeface="Comic Sans MS" pitchFamily="66" charset="0"/>
            </a:endParaRPr>
          </a:p>
          <a:p>
            <a:pPr marL="457200" indent="-457200">
              <a:spcBef>
                <a:spcPct val="50000"/>
              </a:spcBef>
              <a:buClr>
                <a:srgbClr val="E40000"/>
              </a:buClr>
              <a:defRPr/>
            </a:pPr>
            <a:r>
              <a:rPr lang="en-US" sz="2300" b="1">
                <a:solidFill>
                  <a:srgbClr val="E40000"/>
                </a:solidFill>
                <a:effectLst>
                  <a:outerShdw blurRad="38100" dist="38100" dir="2700000" algn="tl">
                    <a:srgbClr val="C0C0C0"/>
                  </a:outerShdw>
                </a:effectLst>
                <a:latin typeface="Comic Sans MS" pitchFamily="66" charset="0"/>
              </a:rPr>
              <a:t>Platt Amendment</a:t>
            </a:r>
            <a:r>
              <a:rPr lang="en-US" sz="2300" b="1">
                <a:effectLst>
                  <a:outerShdw blurRad="38100" dist="38100" dir="2700000" algn="tl">
                    <a:srgbClr val="C0C0C0"/>
                  </a:outerShdw>
                </a:effectLst>
                <a:latin typeface="Comic Sans MS" pitchFamily="66" charset="0"/>
              </a:rPr>
              <a:t> (1903)</a:t>
            </a:r>
          </a:p>
          <a:p>
            <a:pPr marL="969963" lvl="1" indent="-398463">
              <a:spcBef>
                <a:spcPct val="50000"/>
              </a:spcBef>
              <a:buClr>
                <a:srgbClr val="E40000"/>
              </a:buClr>
              <a:buFont typeface="Wingdings" pitchFamily="2" charset="2"/>
              <a:buAutoNum type="arabicPeriod"/>
              <a:defRPr/>
            </a:pPr>
            <a:r>
              <a:rPr lang="en-US" sz="2100" b="1">
                <a:effectLst>
                  <a:outerShdw blurRad="38100" dist="38100" dir="2700000" algn="tl">
                    <a:srgbClr val="C0C0C0"/>
                  </a:outerShdw>
                </a:effectLst>
                <a:latin typeface="Comic Sans MS" pitchFamily="66" charset="0"/>
              </a:rPr>
              <a:t>Cuba was not to enter into any agreements with foreign powers that would endanger its independence.</a:t>
            </a:r>
          </a:p>
          <a:p>
            <a:pPr marL="969963" lvl="1" indent="-398463">
              <a:spcBef>
                <a:spcPct val="50000"/>
              </a:spcBef>
              <a:buClr>
                <a:srgbClr val="E40000"/>
              </a:buClr>
              <a:buFont typeface="Wingdings" pitchFamily="2" charset="2"/>
              <a:buAutoNum type="arabicPeriod"/>
              <a:defRPr/>
            </a:pPr>
            <a:r>
              <a:rPr lang="en-US" sz="2100" b="1">
                <a:effectLst>
                  <a:outerShdw blurRad="38100" dist="38100" dir="2700000" algn="tl">
                    <a:srgbClr val="C0C0C0"/>
                  </a:outerShdw>
                </a:effectLst>
                <a:latin typeface="Comic Sans MS" pitchFamily="66" charset="0"/>
              </a:rPr>
              <a:t>The U.S. could intervene in Cuban affairs if necessary to  maintain an efficient, independent govt.</a:t>
            </a:r>
          </a:p>
          <a:p>
            <a:pPr marL="969963" lvl="1" indent="-398463">
              <a:spcBef>
                <a:spcPct val="50000"/>
              </a:spcBef>
              <a:buClr>
                <a:srgbClr val="E40000"/>
              </a:buClr>
              <a:buFont typeface="Wingdings" pitchFamily="2" charset="2"/>
              <a:buAutoNum type="arabicPeriod"/>
              <a:defRPr/>
            </a:pPr>
            <a:r>
              <a:rPr lang="en-US" sz="2100" b="1">
                <a:effectLst>
                  <a:outerShdw blurRad="38100" dist="38100" dir="2700000" algn="tl">
                    <a:srgbClr val="C0C0C0"/>
                  </a:outerShdw>
                </a:effectLst>
                <a:latin typeface="Comic Sans MS" pitchFamily="66" charset="0"/>
              </a:rPr>
              <a:t>Cuba must lease </a:t>
            </a:r>
            <a:r>
              <a:rPr lang="en-US" sz="2100" b="1">
                <a:solidFill>
                  <a:srgbClr val="E40000"/>
                </a:solidFill>
                <a:effectLst>
                  <a:outerShdw blurRad="38100" dist="38100" dir="2700000" algn="tl">
                    <a:srgbClr val="C0C0C0"/>
                  </a:outerShdw>
                </a:effectLst>
                <a:latin typeface="Comic Sans MS" pitchFamily="66" charset="0"/>
              </a:rPr>
              <a:t>Guantanamo Bay</a:t>
            </a:r>
            <a:r>
              <a:rPr lang="en-US" sz="2100" b="1">
                <a:effectLst>
                  <a:outerShdw blurRad="38100" dist="38100" dir="2700000" algn="tl">
                    <a:srgbClr val="C0C0C0"/>
                  </a:outerShdw>
                </a:effectLst>
                <a:latin typeface="Comic Sans MS" pitchFamily="66" charset="0"/>
              </a:rPr>
              <a:t> to the U.S. for naval and coaling station.</a:t>
            </a:r>
          </a:p>
          <a:p>
            <a:pPr marL="969963" lvl="1" indent="-398463">
              <a:spcBef>
                <a:spcPct val="50000"/>
              </a:spcBef>
              <a:buClr>
                <a:srgbClr val="E40000"/>
              </a:buClr>
              <a:buFont typeface="Wingdings" pitchFamily="2" charset="2"/>
              <a:buAutoNum type="arabicPeriod"/>
              <a:defRPr/>
            </a:pPr>
            <a:r>
              <a:rPr lang="en-US" sz="2100" b="1">
                <a:effectLst>
                  <a:outerShdw blurRad="38100" dist="38100" dir="2700000" algn="tl">
                    <a:srgbClr val="C0C0C0"/>
                  </a:outerShdw>
                </a:effectLst>
                <a:latin typeface="Comic Sans MS" pitchFamily="66" charset="0"/>
              </a:rPr>
              <a:t>Cuba must not build up an excessive public debt.</a:t>
            </a:r>
          </a:p>
        </p:txBody>
      </p:sp>
      <p:sp>
        <p:nvSpPr>
          <p:cNvPr id="145410" name="Text Box 2"/>
          <p:cNvSpPr txBox="1">
            <a:spLocks noChangeArrowheads="1"/>
          </p:cNvSpPr>
          <p:nvPr/>
        </p:nvSpPr>
        <p:spPr bwMode="auto">
          <a:xfrm>
            <a:off x="1905000" y="1524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200" b="1">
                <a:solidFill>
                  <a:srgbClr val="000099"/>
                </a:solidFill>
                <a:effectLst>
                  <a:outerShdw blurRad="38100" dist="38100" dir="2700000" algn="tl">
                    <a:srgbClr val="C0C0C0"/>
                  </a:outerShdw>
                </a:effectLst>
                <a:latin typeface="Comic Sans MS" pitchFamily="66" charset="0"/>
              </a:rPr>
              <a:t>Cuban Independence?</a:t>
            </a:r>
          </a:p>
        </p:txBody>
      </p:sp>
      <p:pic>
        <p:nvPicPr>
          <p:cNvPr id="145411" name="Picture 3" descr="Cuban freedom fighterd"/>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895600" y="1647825"/>
            <a:ext cx="1981200" cy="14795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45415" name="Rectangle 7"/>
          <p:cNvSpPr>
            <a:spLocks noChangeArrowheads="1"/>
          </p:cNvSpPr>
          <p:nvPr/>
        </p:nvSpPr>
        <p:spPr bwMode="auto">
          <a:xfrm>
            <a:off x="8077200" y="2651126"/>
            <a:ext cx="1828800" cy="701675"/>
          </a:xfrm>
          <a:prstGeom prst="rect">
            <a:avLst/>
          </a:prstGeom>
          <a:noFill/>
          <a:ln w="9525">
            <a:noFill/>
            <a:miter lim="800000"/>
            <a:headEnd/>
            <a:tailEnd/>
          </a:ln>
          <a:effectLst>
            <a:outerShdw dist="17961" dir="2700000" algn="ctr" rotWithShape="0">
              <a:srgbClr val="000064"/>
            </a:outerShdw>
          </a:effectLst>
        </p:spPr>
        <p:txBody>
          <a:bodyPr>
            <a:spAutoFit/>
          </a:bodyPr>
          <a:lstStyle/>
          <a:p>
            <a:pPr>
              <a:spcBef>
                <a:spcPct val="50000"/>
              </a:spcBef>
              <a:defRPr/>
            </a:pPr>
            <a:r>
              <a:rPr lang="en-US" sz="2000" b="1">
                <a:solidFill>
                  <a:srgbClr val="E40000"/>
                </a:solidFill>
                <a:latin typeface="Comic Sans MS" pitchFamily="66" charset="0"/>
              </a:rPr>
              <a:t>Senator </a:t>
            </a:r>
            <a:br>
              <a:rPr lang="en-US" sz="2000" b="1">
                <a:solidFill>
                  <a:srgbClr val="E40000"/>
                </a:solidFill>
                <a:latin typeface="Comic Sans MS" pitchFamily="66" charset="0"/>
              </a:rPr>
            </a:br>
            <a:r>
              <a:rPr lang="en-US" sz="2000" b="1">
                <a:solidFill>
                  <a:srgbClr val="E40000"/>
                </a:solidFill>
                <a:latin typeface="Comic Sans MS" pitchFamily="66" charset="0"/>
              </a:rPr>
              <a:t>Orville Platt</a:t>
            </a:r>
          </a:p>
        </p:txBody>
      </p:sp>
      <p:pic>
        <p:nvPicPr>
          <p:cNvPr id="145416" name="Picture 8" descr="Senator Orville Platt"/>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781800" y="1905000"/>
            <a:ext cx="1277938" cy="17526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80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5414">
                                            <p:txEl>
                                              <p:pRg st="1" end="1"/>
                                            </p:txEl>
                                          </p:spTgt>
                                        </p:tgtEl>
                                        <p:attrNameLst>
                                          <p:attrName>style.visibility</p:attrName>
                                        </p:attrNameLst>
                                      </p:cBhvr>
                                      <p:to>
                                        <p:strVal val="visible"/>
                                      </p:to>
                                    </p:set>
                                  </p:childTnLst>
                                </p:cTn>
                              </p:par>
                              <p:par>
                                <p:cTn id="13" presetID="5" presetClass="entr" presetSubtype="10" fill="hold" grpId="0" nodeType="withEffect">
                                  <p:stCondLst>
                                    <p:cond delay="0"/>
                                  </p:stCondLst>
                                  <p:childTnLst>
                                    <p:set>
                                      <p:cBhvr>
                                        <p:cTn id="14" dur="1" fill="hold">
                                          <p:stCondLst>
                                            <p:cond delay="0"/>
                                          </p:stCondLst>
                                        </p:cTn>
                                        <p:tgtEl>
                                          <p:spTgt spid="145415"/>
                                        </p:tgtEl>
                                        <p:attrNameLst>
                                          <p:attrName>style.visibility</p:attrName>
                                        </p:attrNameLst>
                                      </p:cBhvr>
                                      <p:to>
                                        <p:strVal val="visible"/>
                                      </p:to>
                                    </p:set>
                                    <p:animEffect transition="in" filter="checkerboard(across)">
                                      <p:cBhvr>
                                        <p:cTn id="15" dur="1000"/>
                                        <p:tgtEl>
                                          <p:spTgt spid="145415"/>
                                        </p:tgtEl>
                                      </p:cBhvr>
                                    </p:animEffect>
                                  </p:childTnLst>
                                </p:cTn>
                              </p:par>
                              <p:par>
                                <p:cTn id="16" presetID="5" presetClass="entr" presetSubtype="10" fill="hold" nodeType="withEffect">
                                  <p:stCondLst>
                                    <p:cond delay="0"/>
                                  </p:stCondLst>
                                  <p:childTnLst>
                                    <p:set>
                                      <p:cBhvr>
                                        <p:cTn id="17" dur="1" fill="hold">
                                          <p:stCondLst>
                                            <p:cond delay="0"/>
                                          </p:stCondLst>
                                        </p:cTn>
                                        <p:tgtEl>
                                          <p:spTgt spid="145416"/>
                                        </p:tgtEl>
                                        <p:attrNameLst>
                                          <p:attrName>style.visibility</p:attrName>
                                        </p:attrNameLst>
                                      </p:cBhvr>
                                      <p:to>
                                        <p:strVal val="visible"/>
                                      </p:to>
                                    </p:set>
                                    <p:animEffect transition="in" filter="checkerboard(across)">
                                      <p:cBhvr>
                                        <p:cTn id="18" dur="1000"/>
                                        <p:tgtEl>
                                          <p:spTgt spid="145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541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5414">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5414">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54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descr="usaflag1-furling"/>
          <p:cNvSpPr>
            <a:spLocks noChangeArrowheads="1" noChangeShapeType="1" noTextEdit="1"/>
          </p:cNvSpPr>
          <p:nvPr/>
        </p:nvSpPr>
        <p:spPr bwMode="auto">
          <a:xfrm>
            <a:off x="2971800" y="1600200"/>
            <a:ext cx="6324600" cy="3733800"/>
          </a:xfrm>
          <a:prstGeom prst="rect">
            <a:avLst/>
          </a:prstGeom>
        </p:spPr>
        <p:txBody>
          <a:bodyPr wrap="none" fromWordArt="1">
            <a:prstTxWarp prst="textPlain">
              <a:avLst>
                <a:gd name="adj" fmla="val 50000"/>
              </a:avLst>
            </a:prstTxWarp>
          </a:bodyPr>
          <a:lstStyle/>
          <a:p>
            <a:pPr algn="ct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DILEMMA--Did</a:t>
            </a:r>
          </a:p>
          <a:p>
            <a:pPr algn="ct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U. S. citizenship</a:t>
            </a:r>
          </a:p>
          <a:p>
            <a:pPr algn="ctr"/>
            <a:r>
              <a:rPr lang="en-US" sz="3600" kern="1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follow the flag??</a:t>
            </a:r>
          </a:p>
        </p:txBody>
      </p:sp>
    </p:spTree>
    <p:extLst>
      <p:ext uri="{BB962C8B-B14F-4D97-AF65-F5344CB8AC3E}">
        <p14:creationId xmlns:p14="http://schemas.microsoft.com/office/powerpoint/2010/main" val="458368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2" descr="usaflag1-furling"/>
          <p:cNvSpPr>
            <a:spLocks noChangeArrowheads="1" noChangeShapeType="1" noTextEdit="1"/>
          </p:cNvSpPr>
          <p:nvPr/>
        </p:nvSpPr>
        <p:spPr bwMode="auto">
          <a:xfrm>
            <a:off x="3886200" y="1752600"/>
            <a:ext cx="4648200" cy="32766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Puerto</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Rico</a:t>
            </a:r>
          </a:p>
        </p:txBody>
      </p:sp>
    </p:spTree>
    <p:extLst>
      <p:ext uri="{BB962C8B-B14F-4D97-AF65-F5344CB8AC3E}">
        <p14:creationId xmlns:p14="http://schemas.microsoft.com/office/powerpoint/2010/main" val="1394638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Legislation By President-</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smtClean="0"/>
              <a:t>William Taft</a:t>
            </a:r>
          </a:p>
          <a:p>
            <a:pPr lvl="1"/>
            <a:r>
              <a:rPr lang="en-US" dirty="0" smtClean="0"/>
              <a:t>Regulating Big Business</a:t>
            </a:r>
          </a:p>
          <a:p>
            <a:pPr lvl="2"/>
            <a:r>
              <a:rPr lang="en-US" dirty="0" smtClean="0"/>
              <a:t>Breakdown of many trusts</a:t>
            </a:r>
          </a:p>
          <a:p>
            <a:pPr lvl="1"/>
            <a:r>
              <a:rPr lang="en-US" dirty="0" smtClean="0"/>
              <a:t>Scandal</a:t>
            </a:r>
          </a:p>
          <a:p>
            <a:pPr lvl="2"/>
            <a:r>
              <a:rPr lang="en-US" dirty="0" smtClean="0"/>
              <a:t>Ballinger-Pinochet Affair</a:t>
            </a:r>
          </a:p>
          <a:p>
            <a:pPr lvl="1"/>
            <a:r>
              <a:rPr lang="en-US" dirty="0" smtClean="0"/>
              <a:t>Election of 1912</a:t>
            </a:r>
          </a:p>
          <a:p>
            <a:pPr lvl="2"/>
            <a:r>
              <a:rPr lang="en-US" dirty="0" smtClean="0"/>
              <a:t>Causes a split in the Republican Party</a:t>
            </a:r>
          </a:p>
          <a:p>
            <a:pPr lvl="3"/>
            <a:r>
              <a:rPr lang="en-US" dirty="0" smtClean="0"/>
              <a:t>Roosevelt comes back as the Progressive or “Bull Moose” candidate</a:t>
            </a:r>
          </a:p>
          <a:p>
            <a:pPr lvl="3"/>
            <a:r>
              <a:rPr lang="en-US" dirty="0" smtClean="0"/>
              <a:t>Due to the split in the party, Democrat Wilson easily wins</a:t>
            </a:r>
          </a:p>
          <a:p>
            <a:pPr lvl="1"/>
            <a:endParaRPr lang="en-US" dirty="0" smtClean="0"/>
          </a:p>
          <a:p>
            <a:endParaRPr lang="en-US" dirty="0"/>
          </a:p>
        </p:txBody>
      </p:sp>
    </p:spTree>
    <p:extLst>
      <p:ext uri="{BB962C8B-B14F-4D97-AF65-F5344CB8AC3E}">
        <p14:creationId xmlns:p14="http://schemas.microsoft.com/office/powerpoint/2010/main" val="1244414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905000" y="1524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200" b="1">
                <a:solidFill>
                  <a:srgbClr val="000099"/>
                </a:solidFill>
                <a:effectLst>
                  <a:outerShdw blurRad="38100" dist="38100" dir="2700000" algn="tl">
                    <a:srgbClr val="C0C0C0"/>
                  </a:outerShdw>
                </a:effectLst>
                <a:latin typeface="Comic Sans MS" pitchFamily="66" charset="0"/>
              </a:rPr>
              <a:t>Puerto Rico:  1898</a:t>
            </a:r>
          </a:p>
        </p:txBody>
      </p:sp>
      <p:sp>
        <p:nvSpPr>
          <p:cNvPr id="108548" name="Rectangle 4"/>
          <p:cNvSpPr>
            <a:spLocks noChangeArrowheads="1"/>
          </p:cNvSpPr>
          <p:nvPr/>
        </p:nvSpPr>
        <p:spPr bwMode="auto">
          <a:xfrm>
            <a:off x="1905000" y="990601"/>
            <a:ext cx="8458200" cy="2200602"/>
          </a:xfrm>
          <a:prstGeom prst="rect">
            <a:avLst/>
          </a:prstGeom>
          <a:noFill/>
          <a:ln w="9525">
            <a:noFill/>
            <a:miter lim="800000"/>
            <a:headEnd/>
            <a:tailEnd/>
          </a:ln>
          <a:effectLst/>
        </p:spPr>
        <p:txBody>
          <a:bodyPr>
            <a:spAutoFit/>
          </a:bodyPr>
          <a:lstStyle/>
          <a:p>
            <a:pPr marL="457200" indent="-457200">
              <a:spcBef>
                <a:spcPct val="50000"/>
              </a:spcBef>
              <a:buClr>
                <a:srgbClr val="E40000"/>
              </a:buClr>
              <a:buSzPct val="110000"/>
              <a:buBlip>
                <a:blip r:embed="rId2"/>
              </a:buBlip>
              <a:defRPr/>
            </a:pPr>
            <a:r>
              <a:rPr lang="en-US" sz="2800" b="1" dirty="0">
                <a:latin typeface="Comic Sans MS" pitchFamily="66" charset="0"/>
              </a:rPr>
              <a:t>1900 - </a:t>
            </a:r>
            <a:r>
              <a:rPr lang="en-US" sz="2800" b="1" dirty="0">
                <a:solidFill>
                  <a:srgbClr val="E40000"/>
                </a:solidFill>
                <a:effectLst>
                  <a:outerShdw blurRad="38100" dist="38100" dir="2700000" algn="tl">
                    <a:srgbClr val="C0C0C0"/>
                  </a:outerShdw>
                </a:effectLst>
                <a:latin typeface="Comic Sans MS" pitchFamily="66" charset="0"/>
              </a:rPr>
              <a:t>Foraker Act</a:t>
            </a:r>
            <a:r>
              <a:rPr lang="en-US" sz="2800" b="1" dirty="0">
                <a:effectLst>
                  <a:outerShdw blurRad="38100" dist="38100" dir="2700000" algn="tl">
                    <a:srgbClr val="C0C0C0"/>
                  </a:outerShdw>
                </a:effectLst>
                <a:latin typeface="Comic Sans MS" pitchFamily="66" charset="0"/>
              </a:rPr>
              <a:t>.</a:t>
            </a:r>
          </a:p>
          <a:p>
            <a:pPr marL="1081088" lvl="1" indent="-388938">
              <a:spcBef>
                <a:spcPct val="50000"/>
              </a:spcBef>
              <a:buClr>
                <a:srgbClr val="E40000"/>
              </a:buClr>
              <a:buSzPct val="120000"/>
              <a:buFont typeface="Wingdings" pitchFamily="2" charset="2"/>
              <a:buChar char="§"/>
              <a:defRPr/>
            </a:pPr>
            <a:r>
              <a:rPr lang="en-US" b="1" dirty="0">
                <a:effectLst>
                  <a:outerShdw blurRad="38100" dist="38100" dir="2700000" algn="tl">
                    <a:srgbClr val="C0C0C0"/>
                  </a:outerShdw>
                </a:effectLst>
                <a:latin typeface="Comic Sans MS" pitchFamily="66" charset="0"/>
              </a:rPr>
              <a:t>PR became an “unincorporated territory.”</a:t>
            </a:r>
          </a:p>
          <a:p>
            <a:pPr marL="1081088" lvl="1" indent="-388938">
              <a:spcBef>
                <a:spcPct val="50000"/>
              </a:spcBef>
              <a:buClr>
                <a:srgbClr val="E40000"/>
              </a:buClr>
              <a:buSzPct val="120000"/>
              <a:buFont typeface="Wingdings" pitchFamily="2" charset="2"/>
              <a:buChar char="§"/>
              <a:defRPr/>
            </a:pPr>
            <a:r>
              <a:rPr lang="en-US" b="1" dirty="0">
                <a:effectLst>
                  <a:outerShdw blurRad="38100" dist="38100" dir="2700000" algn="tl">
                    <a:srgbClr val="C0C0C0"/>
                  </a:outerShdw>
                </a:effectLst>
                <a:latin typeface="Comic Sans MS" pitchFamily="66" charset="0"/>
              </a:rPr>
              <a:t>Citizens of PR, not of the US.</a:t>
            </a:r>
          </a:p>
          <a:p>
            <a:pPr marL="1081088" lvl="1" indent="-388938">
              <a:spcBef>
                <a:spcPct val="50000"/>
              </a:spcBef>
              <a:buClr>
                <a:srgbClr val="E40000"/>
              </a:buClr>
              <a:buSzPct val="120000"/>
              <a:buFont typeface="Wingdings" pitchFamily="2" charset="2"/>
              <a:buChar char="§"/>
              <a:defRPr/>
            </a:pPr>
            <a:r>
              <a:rPr lang="en-US" b="1" dirty="0">
                <a:effectLst>
                  <a:outerShdw blurRad="38100" dist="38100" dir="2700000" algn="tl">
                    <a:srgbClr val="C0C0C0"/>
                  </a:outerShdw>
                </a:effectLst>
                <a:latin typeface="Comic Sans MS" pitchFamily="66" charset="0"/>
              </a:rPr>
              <a:t>Import duties on PR goods</a:t>
            </a:r>
            <a:r>
              <a:rPr lang="en-US" sz="2800" b="1" dirty="0">
                <a:effectLst>
                  <a:outerShdw blurRad="38100" dist="38100" dir="2700000" algn="tl">
                    <a:srgbClr val="C0C0C0"/>
                  </a:outerShdw>
                </a:effectLst>
                <a:latin typeface="Comic Sans MS" pitchFamily="66" charset="0"/>
              </a:rPr>
              <a:t/>
            </a:r>
            <a:br>
              <a:rPr lang="en-US" sz="2800" b="1" dirty="0">
                <a:effectLst>
                  <a:outerShdw blurRad="38100" dist="38100" dir="2700000" algn="tl">
                    <a:srgbClr val="C0C0C0"/>
                  </a:outerShdw>
                </a:effectLst>
                <a:latin typeface="Comic Sans MS" pitchFamily="66" charset="0"/>
              </a:rPr>
            </a:br>
            <a:endParaRPr lang="en-US" sz="2800" b="1"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419179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1905000" y="76200"/>
            <a:ext cx="8382000" cy="73183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200" b="1">
                <a:solidFill>
                  <a:srgbClr val="000099"/>
                </a:solidFill>
                <a:effectLst>
                  <a:outerShdw blurRad="38100" dist="38100" dir="2700000" algn="tl">
                    <a:srgbClr val="C0C0C0"/>
                  </a:outerShdw>
                </a:effectLst>
                <a:latin typeface="Comic Sans MS" pitchFamily="66" charset="0"/>
              </a:rPr>
              <a:t>Puerto Rico:  1898</a:t>
            </a:r>
          </a:p>
        </p:txBody>
      </p:sp>
      <p:pic>
        <p:nvPicPr>
          <p:cNvPr id="150531" name="Picture 3" descr="pol_cartoon-1898-Puerto Rico"/>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6400800" y="2590800"/>
            <a:ext cx="3810000" cy="32337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50532" name="Rectangle 4"/>
          <p:cNvSpPr>
            <a:spLocks noChangeArrowheads="1"/>
          </p:cNvSpPr>
          <p:nvPr/>
        </p:nvSpPr>
        <p:spPr bwMode="auto">
          <a:xfrm>
            <a:off x="1828800" y="914401"/>
            <a:ext cx="8077200" cy="4262705"/>
          </a:xfrm>
          <a:prstGeom prst="rect">
            <a:avLst/>
          </a:prstGeom>
          <a:noFill/>
          <a:ln w="9525">
            <a:noFill/>
            <a:miter lim="800000"/>
            <a:headEnd/>
            <a:tailEnd/>
          </a:ln>
          <a:effectLst/>
        </p:spPr>
        <p:txBody>
          <a:bodyPr>
            <a:spAutoFit/>
          </a:bodyPr>
          <a:lstStyle/>
          <a:p>
            <a:pPr marL="457200" indent="-457200">
              <a:spcBef>
                <a:spcPct val="5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sym typeface="Wingdings" pitchFamily="2" charset="2"/>
              </a:rPr>
              <a:t>1917 – </a:t>
            </a:r>
            <a:r>
              <a:rPr lang="en-US" sz="2800" b="1">
                <a:solidFill>
                  <a:srgbClr val="E40000"/>
                </a:solidFill>
                <a:effectLst>
                  <a:outerShdw blurRad="38100" dist="38100" dir="2700000" algn="tl">
                    <a:srgbClr val="C0C0C0"/>
                  </a:outerShdw>
                </a:effectLst>
                <a:latin typeface="Comic Sans MS" pitchFamily="66" charset="0"/>
                <a:sym typeface="Wingdings" pitchFamily="2" charset="2"/>
              </a:rPr>
              <a:t>Jones Act</a:t>
            </a:r>
            <a:r>
              <a:rPr lang="en-US" sz="2800" b="1">
                <a:effectLst>
                  <a:outerShdw blurRad="38100" dist="38100" dir="2700000" algn="tl">
                    <a:srgbClr val="C0C0C0"/>
                  </a:outerShdw>
                </a:effectLst>
                <a:latin typeface="Comic Sans MS" pitchFamily="66" charset="0"/>
                <a:sym typeface="Wingdings" pitchFamily="2" charset="2"/>
              </a:rPr>
              <a:t>.</a:t>
            </a:r>
          </a:p>
          <a:p>
            <a:pPr marL="1081088" lvl="1" indent="-388938">
              <a:spcBef>
                <a:spcPct val="50000"/>
              </a:spcBef>
              <a:buClr>
                <a:srgbClr val="E40000"/>
              </a:buClr>
              <a:buSzPct val="120000"/>
              <a:buFont typeface="Wingdings" pitchFamily="2" charset="2"/>
              <a:buChar char="§"/>
              <a:defRPr/>
            </a:pPr>
            <a:r>
              <a:rPr lang="en-US" b="1">
                <a:effectLst>
                  <a:outerShdw blurRad="38100" dist="38100" dir="2700000" algn="tl">
                    <a:srgbClr val="C0C0C0"/>
                  </a:outerShdw>
                </a:effectLst>
                <a:latin typeface="Comic Sans MS" pitchFamily="66" charset="0"/>
              </a:rPr>
              <a:t>Gave full territorial status to PR.</a:t>
            </a:r>
          </a:p>
          <a:p>
            <a:pPr marL="1081088" lvl="1" indent="-388938">
              <a:spcBef>
                <a:spcPct val="50000"/>
              </a:spcBef>
              <a:buClr>
                <a:srgbClr val="E40000"/>
              </a:buClr>
              <a:buSzPct val="120000"/>
              <a:buFont typeface="Wingdings" pitchFamily="2" charset="2"/>
              <a:buChar char="§"/>
              <a:defRPr/>
            </a:pPr>
            <a:r>
              <a:rPr lang="en-US" b="1">
                <a:effectLst>
                  <a:outerShdw blurRad="38100" dist="38100" dir="2700000" algn="tl">
                    <a:srgbClr val="C0C0C0"/>
                  </a:outerShdw>
                </a:effectLst>
                <a:latin typeface="Comic Sans MS" pitchFamily="66" charset="0"/>
              </a:rPr>
              <a:t>Removed tariff duties on PR goods coming into the US.</a:t>
            </a:r>
          </a:p>
          <a:p>
            <a:pPr marL="1081088" lvl="1" indent="-388938">
              <a:spcBef>
                <a:spcPct val="50000"/>
              </a:spcBef>
              <a:buClr>
                <a:srgbClr val="E40000"/>
              </a:buClr>
              <a:buSzPct val="120000"/>
              <a:buFont typeface="Wingdings" pitchFamily="2" charset="2"/>
              <a:buChar char="§"/>
              <a:defRPr/>
            </a:pPr>
            <a:r>
              <a:rPr lang="en-US" b="1">
                <a:effectLst>
                  <a:outerShdw blurRad="38100" dist="38100" dir="2700000" algn="tl">
                    <a:srgbClr val="C0C0C0"/>
                  </a:outerShdw>
                </a:effectLst>
                <a:latin typeface="Comic Sans MS" pitchFamily="66" charset="0"/>
              </a:rPr>
              <a:t>PRs elected their</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own legislators &amp;</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governor to enforce</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local laws.</a:t>
            </a:r>
          </a:p>
          <a:p>
            <a:pPr marL="1081088" lvl="1" indent="-388938">
              <a:spcBef>
                <a:spcPct val="50000"/>
              </a:spcBef>
              <a:buClr>
                <a:srgbClr val="E40000"/>
              </a:buClr>
              <a:buSzPct val="120000"/>
              <a:buFont typeface="Wingdings" pitchFamily="2" charset="2"/>
              <a:buChar char="§"/>
              <a:defRPr/>
            </a:pPr>
            <a:r>
              <a:rPr lang="en-US" b="1">
                <a:effectLst>
                  <a:outerShdw blurRad="38100" dist="38100" dir="2700000" algn="tl">
                    <a:srgbClr val="C0C0C0"/>
                  </a:outerShdw>
                </a:effectLst>
                <a:latin typeface="Comic Sans MS" pitchFamily="66" charset="0"/>
              </a:rPr>
              <a:t>PRs could NOT vote</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in US presidential</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elections.</a:t>
            </a:r>
          </a:p>
          <a:p>
            <a:pPr marL="1081088" lvl="1" indent="-388938">
              <a:spcBef>
                <a:spcPct val="50000"/>
              </a:spcBef>
              <a:buClr>
                <a:srgbClr val="E40000"/>
              </a:buClr>
              <a:buSzPct val="120000"/>
              <a:buFont typeface="Wingdings" pitchFamily="2" charset="2"/>
              <a:buChar char="§"/>
              <a:defRPr/>
            </a:pPr>
            <a:r>
              <a:rPr lang="en-US" b="1">
                <a:effectLst>
                  <a:outerShdw blurRad="38100" dist="38100" dir="2700000" algn="tl">
                    <a:srgbClr val="C0C0C0"/>
                  </a:outerShdw>
                </a:effectLst>
                <a:latin typeface="Comic Sans MS" pitchFamily="66" charset="0"/>
              </a:rPr>
              <a:t>A resident commissioner was sent to Washington to vote for PR in the House.</a:t>
            </a:r>
          </a:p>
        </p:txBody>
      </p:sp>
    </p:spTree>
    <p:extLst>
      <p:ext uri="{BB962C8B-B14F-4D97-AF65-F5344CB8AC3E}">
        <p14:creationId xmlns:p14="http://schemas.microsoft.com/office/powerpoint/2010/main" val="1998531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0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0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05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053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053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50531"/>
                                        </p:tgtEl>
                                        <p:attrNameLst>
                                          <p:attrName>style.visibility</p:attrName>
                                        </p:attrNameLst>
                                      </p:cBhvr>
                                      <p:to>
                                        <p:strVal val="visible"/>
                                      </p:to>
                                    </p:set>
                                    <p:animEffect transition="in" filter="dissolve">
                                      <p:cBhvr>
                                        <p:cTn id="31" dur="1000"/>
                                        <p:tgtEl>
                                          <p:spTgt spid="15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descr="usaflag1-furling"/>
          <p:cNvSpPr>
            <a:spLocks noChangeArrowheads="1" noChangeShapeType="1" noTextEdit="1"/>
          </p:cNvSpPr>
          <p:nvPr/>
        </p:nvSpPr>
        <p:spPr bwMode="auto">
          <a:xfrm>
            <a:off x="3124200" y="1905000"/>
            <a:ext cx="6172200" cy="2438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Panama</a:t>
            </a:r>
          </a:p>
        </p:txBody>
      </p:sp>
    </p:spTree>
    <p:extLst>
      <p:ext uri="{BB962C8B-B14F-4D97-AF65-F5344CB8AC3E}">
        <p14:creationId xmlns:p14="http://schemas.microsoft.com/office/powerpoint/2010/main" val="34211954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5562600" y="304800"/>
            <a:ext cx="47244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Panama Canal</a:t>
            </a:r>
          </a:p>
        </p:txBody>
      </p:sp>
      <p:pic>
        <p:nvPicPr>
          <p:cNvPr id="51203" name="Picture 3" descr="map-Panama Canal Design"/>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486401" y="1733550"/>
            <a:ext cx="4926013" cy="45148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4" descr="TR at the Panama Canal"/>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905000" y="609600"/>
            <a:ext cx="3302000" cy="4318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6981" name="Rectangle 5"/>
          <p:cNvSpPr>
            <a:spLocks noChangeArrowheads="1"/>
          </p:cNvSpPr>
          <p:nvPr/>
        </p:nvSpPr>
        <p:spPr bwMode="auto">
          <a:xfrm>
            <a:off x="1676400" y="5181601"/>
            <a:ext cx="3657600" cy="646331"/>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b="1">
                <a:solidFill>
                  <a:srgbClr val="E40000"/>
                </a:solidFill>
                <a:latin typeface="Comic Sans MS" pitchFamily="66" charset="0"/>
              </a:rPr>
              <a:t>TR in Panama</a:t>
            </a:r>
            <a:br>
              <a:rPr lang="en-US" b="1">
                <a:solidFill>
                  <a:srgbClr val="E40000"/>
                </a:solidFill>
                <a:latin typeface="Comic Sans MS" pitchFamily="66" charset="0"/>
              </a:rPr>
            </a:br>
            <a:r>
              <a:rPr lang="en-US" b="1">
                <a:solidFill>
                  <a:srgbClr val="E40000"/>
                </a:solidFill>
                <a:latin typeface="Comic Sans MS" pitchFamily="66" charset="0"/>
              </a:rPr>
              <a:t>(Construction begins in 1904)</a:t>
            </a:r>
          </a:p>
        </p:txBody>
      </p:sp>
      <p:sp>
        <p:nvSpPr>
          <p:cNvPr id="126982" name="Oval 6"/>
          <p:cNvSpPr>
            <a:spLocks noChangeArrowheads="1"/>
          </p:cNvSpPr>
          <p:nvPr/>
        </p:nvSpPr>
        <p:spPr bwMode="auto">
          <a:xfrm>
            <a:off x="2971800" y="2209800"/>
            <a:ext cx="1066800" cy="1371600"/>
          </a:xfrm>
          <a:prstGeom prst="ellipse">
            <a:avLst/>
          </a:prstGeom>
          <a:noFill/>
          <a:ln w="38100">
            <a:solidFill>
              <a:srgbClr val="E4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4018650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1000"/>
                                        <p:tgtEl>
                                          <p:spTgt spid="12698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6982"/>
                                        </p:tgtEl>
                                        <p:attrNameLst>
                                          <p:attrName>style.visibility</p:attrName>
                                        </p:attrNameLst>
                                      </p:cBhvr>
                                      <p:to>
                                        <p:strVal val="visible"/>
                                      </p:to>
                                    </p:set>
                                    <p:animEffect transition="in" filter="wipe(down)">
                                      <p:cBhvr>
                                        <p:cTn id="11" dur="500"/>
                                        <p:tgtEl>
                                          <p:spTgt spid="12698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6981"/>
                                        </p:tgtEl>
                                        <p:attrNameLst>
                                          <p:attrName>style.visibility</p:attrName>
                                        </p:attrNameLst>
                                      </p:cBhvr>
                                      <p:to>
                                        <p:strVal val="visible"/>
                                      </p:to>
                                    </p:set>
                                    <p:animEffect transition="in" filter="fade">
                                      <p:cBhvr>
                                        <p:cTn id="14" dur="10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P spid="12698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905000" y="152401"/>
            <a:ext cx="84582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r">
              <a:spcBef>
                <a:spcPct val="50000"/>
              </a:spcBef>
              <a:defRPr/>
            </a:pPr>
            <a:r>
              <a:rPr lang="en-US" sz="4000" b="1">
                <a:solidFill>
                  <a:srgbClr val="000099"/>
                </a:solidFill>
                <a:effectLst>
                  <a:outerShdw blurRad="38100" dist="38100" dir="2700000" algn="tl">
                    <a:srgbClr val="C0C0C0"/>
                  </a:outerShdw>
                </a:effectLst>
                <a:latin typeface="Comic Sans MS" pitchFamily="66" charset="0"/>
              </a:rPr>
              <a:t>The Roosevelt Corollary to the Monroe Doctrine:  1905</a:t>
            </a:r>
          </a:p>
        </p:txBody>
      </p:sp>
      <p:pic>
        <p:nvPicPr>
          <p:cNvPr id="52227" name="Picture 3" descr="pol_cartoon-TR-Roosevelt Corollary to Monroe Doctrine"/>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5867401" y="1676400"/>
            <a:ext cx="4365625" cy="4800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28004" name="Rectangle 4"/>
          <p:cNvSpPr>
            <a:spLocks noChangeArrowheads="1"/>
          </p:cNvSpPr>
          <p:nvPr/>
        </p:nvSpPr>
        <p:spPr bwMode="auto">
          <a:xfrm>
            <a:off x="1828800" y="1447800"/>
            <a:ext cx="3810000" cy="5170646"/>
          </a:xfrm>
          <a:prstGeom prst="rect">
            <a:avLst/>
          </a:prstGeom>
          <a:noFill/>
          <a:ln w="9525">
            <a:noFill/>
            <a:miter lim="800000"/>
            <a:headEnd/>
            <a:tailEnd/>
          </a:ln>
          <a:effectLst/>
        </p:spPr>
        <p:txBody>
          <a:bodyPr>
            <a:spAutoFit/>
          </a:bodyPr>
          <a:lstStyle/>
          <a:p>
            <a:pPr>
              <a:spcBef>
                <a:spcPct val="50000"/>
              </a:spcBef>
              <a:buClr>
                <a:srgbClr val="E40000"/>
              </a:buClr>
              <a:buFont typeface="Wingdings" pitchFamily="2" charset="2"/>
              <a:buNone/>
              <a:defRPr/>
            </a:pPr>
            <a:r>
              <a:rPr lang="en-US" sz="2200" b="1" i="1">
                <a:solidFill>
                  <a:schemeClr val="tx2"/>
                </a:solidFill>
                <a:effectLst>
                  <a:outerShdw blurRad="38100" dist="38100" dir="2700000" algn="tl">
                    <a:srgbClr val="C0C0C0"/>
                  </a:outerShdw>
                </a:effectLst>
                <a:latin typeface="Comic Sans MS" pitchFamily="66" charset="0"/>
              </a:rPr>
              <a:t>Chronic wrongdoing… may in America, as elsewhere, ultimately require intervention by some civilized nation, and in the Western Hemisphere the adherence of the United States to the Monroe Doctrine may force the United States, however reluctantly, in flagrant cases of such</a:t>
            </a:r>
            <a:r>
              <a:rPr lang="en-US" sz="2200" b="1" i="1">
                <a:effectLst>
                  <a:outerShdw blurRad="38100" dist="38100" dir="2700000" algn="tl">
                    <a:srgbClr val="C0C0C0"/>
                  </a:outerShdw>
                </a:effectLst>
                <a:latin typeface="Comic Sans MS" pitchFamily="66" charset="0"/>
              </a:rPr>
              <a:t> wrongdoing or impotence, to the exercise of an </a:t>
            </a:r>
            <a:r>
              <a:rPr lang="en-US" sz="2200" b="1" i="1" u="sng">
                <a:solidFill>
                  <a:srgbClr val="E40000"/>
                </a:solidFill>
                <a:effectLst>
                  <a:outerShdw blurRad="38100" dist="38100" dir="2700000" algn="tl">
                    <a:srgbClr val="C0C0C0"/>
                  </a:outerShdw>
                </a:effectLst>
                <a:latin typeface="Comic Sans MS" pitchFamily="66" charset="0"/>
              </a:rPr>
              <a:t>international police power</a:t>
            </a:r>
            <a:r>
              <a:rPr lang="en-US" sz="2200" i="1">
                <a:latin typeface="Comic Sans MS" pitchFamily="66" charset="0"/>
              </a:rPr>
              <a:t> .</a:t>
            </a:r>
          </a:p>
        </p:txBody>
      </p:sp>
    </p:spTree>
    <p:extLst>
      <p:ext uri="{BB962C8B-B14F-4D97-AF65-F5344CB8AC3E}">
        <p14:creationId xmlns:p14="http://schemas.microsoft.com/office/powerpoint/2010/main" val="3671663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128004"/>
                                        </p:tgtEl>
                                        <p:attrNameLst>
                                          <p:attrName>style.visibility</p:attrName>
                                        </p:attrNameLst>
                                      </p:cBhvr>
                                      <p:to>
                                        <p:strVal val="visible"/>
                                      </p:to>
                                    </p:set>
                                    <p:animEffect transition="in" filter="wipe(up)">
                                      <p:cBhvr>
                                        <p:cTn id="7" dur="20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1905000" y="228600"/>
            <a:ext cx="8382000" cy="14465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Speak Softly,</a:t>
            </a:r>
            <a:br>
              <a:rPr lang="en-US" sz="4400" b="1" i="1">
                <a:solidFill>
                  <a:srgbClr val="000099"/>
                </a:solidFill>
                <a:effectLst>
                  <a:outerShdw blurRad="38100" dist="38100" dir="2700000" algn="tl">
                    <a:srgbClr val="C0C0C0"/>
                  </a:outerShdw>
                </a:effectLst>
                <a:latin typeface="Comic Sans MS" pitchFamily="66" charset="0"/>
              </a:rPr>
            </a:br>
            <a:r>
              <a:rPr lang="en-US" sz="4400" b="1" i="1">
                <a:solidFill>
                  <a:srgbClr val="000099"/>
                </a:solidFill>
                <a:effectLst>
                  <a:outerShdw blurRad="38100" dist="38100" dir="2700000" algn="tl">
                    <a:srgbClr val="C0C0C0"/>
                  </a:outerShdw>
                </a:effectLst>
                <a:latin typeface="Comic Sans MS" pitchFamily="66" charset="0"/>
              </a:rPr>
              <a:t>But Carry a Big Stick!</a:t>
            </a:r>
          </a:p>
        </p:txBody>
      </p:sp>
      <p:pic>
        <p:nvPicPr>
          <p:cNvPr id="53251" name="Picture 3" descr="pol_cartoon-Big Stick"/>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200400" y="1838326"/>
            <a:ext cx="5943600" cy="46386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15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2" descr="usaflag1-furling"/>
          <p:cNvSpPr>
            <a:spLocks noChangeArrowheads="1" noChangeShapeType="1" noTextEdit="1"/>
          </p:cNvSpPr>
          <p:nvPr/>
        </p:nvSpPr>
        <p:spPr bwMode="auto">
          <a:xfrm>
            <a:off x="3352800" y="2057400"/>
            <a:ext cx="5334000" cy="2057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China</a:t>
            </a:r>
          </a:p>
        </p:txBody>
      </p:sp>
    </p:spTree>
    <p:extLst>
      <p:ext uri="{BB962C8B-B14F-4D97-AF65-F5344CB8AC3E}">
        <p14:creationId xmlns:p14="http://schemas.microsoft.com/office/powerpoint/2010/main" val="3385272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52600" y="152400"/>
            <a:ext cx="8610600" cy="14465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Stereotypes of the Chinese                              Immigrant</a:t>
            </a:r>
          </a:p>
        </p:txBody>
      </p:sp>
      <p:pic>
        <p:nvPicPr>
          <p:cNvPr id="55299" name="Picture 6" descr="pol_cartoon-The Chinese contained"/>
          <p:cNvPicPr>
            <a:picLocks noChangeAspect="1" noChangeArrowheads="1"/>
          </p:cNvPicPr>
          <p:nvPr/>
        </p:nvPicPr>
        <p:blipFill>
          <a:blip r:embed="rId2">
            <a:lum contrast="6000"/>
            <a:extLst>
              <a:ext uri="{28A0092B-C50C-407E-A947-70E740481C1C}">
                <a14:useLocalDpi xmlns:a14="http://schemas.microsoft.com/office/drawing/2010/main" val="0"/>
              </a:ext>
            </a:extLst>
          </a:blip>
          <a:srcRect l="18889" t="12593" r="12222" b="17778"/>
          <a:stretch>
            <a:fillRect/>
          </a:stretch>
        </p:blipFill>
        <p:spPr bwMode="auto">
          <a:xfrm>
            <a:off x="1828800" y="1890714"/>
            <a:ext cx="4038600" cy="3062287"/>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5" descr="pol_cartoon-chinese exclusion fence"/>
          <p:cNvPicPr>
            <a:picLocks noChangeAspect="1" noChangeArrowheads="1"/>
          </p:cNvPicPr>
          <p:nvPr/>
        </p:nvPicPr>
        <p:blipFill>
          <a:blip r:embed="rId3">
            <a:lum contrast="6000"/>
            <a:extLst>
              <a:ext uri="{28A0092B-C50C-407E-A947-70E740481C1C}">
                <a14:useLocalDpi xmlns:a14="http://schemas.microsoft.com/office/drawing/2010/main" val="0"/>
              </a:ext>
            </a:extLst>
          </a:blip>
          <a:srcRect l="16667" t="13333" r="13333" b="20000"/>
          <a:stretch>
            <a:fillRect/>
          </a:stretch>
        </p:blipFill>
        <p:spPr bwMode="auto">
          <a:xfrm>
            <a:off x="6096000" y="2895601"/>
            <a:ext cx="4343400" cy="31019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4519" name="Rectangle 7"/>
          <p:cNvSpPr>
            <a:spLocks noChangeArrowheads="1"/>
          </p:cNvSpPr>
          <p:nvPr/>
        </p:nvSpPr>
        <p:spPr bwMode="auto">
          <a:xfrm>
            <a:off x="2209800" y="5103814"/>
            <a:ext cx="3657600" cy="1373187"/>
          </a:xfrm>
          <a:prstGeom prst="rect">
            <a:avLst/>
          </a:prstGeom>
          <a:noFill/>
          <a:ln w="9525">
            <a:noFill/>
            <a:miter lim="800000"/>
            <a:headEnd/>
            <a:tailEnd/>
          </a:ln>
          <a:effectLst>
            <a:outerShdw dist="17961" dir="2700000" algn="ctr" rotWithShape="0">
              <a:srgbClr val="000064"/>
            </a:outerShdw>
          </a:effectLst>
        </p:spPr>
        <p:txBody>
          <a:bodyPr>
            <a:spAutoFit/>
          </a:bodyPr>
          <a:lstStyle/>
          <a:p>
            <a:pPr algn="ctr">
              <a:spcBef>
                <a:spcPct val="50000"/>
              </a:spcBef>
              <a:defRPr/>
            </a:pPr>
            <a:r>
              <a:rPr lang="en-US" sz="2800" b="1">
                <a:solidFill>
                  <a:srgbClr val="E40000"/>
                </a:solidFill>
                <a:latin typeface="Comic Sans MS" pitchFamily="66" charset="0"/>
              </a:rPr>
              <a:t>Oriental [Chinese] Exclusion Act, 1887</a:t>
            </a:r>
          </a:p>
        </p:txBody>
      </p:sp>
    </p:spTree>
    <p:extLst>
      <p:ext uri="{BB962C8B-B14F-4D97-AF65-F5344CB8AC3E}">
        <p14:creationId xmlns:p14="http://schemas.microsoft.com/office/powerpoint/2010/main" val="34209786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905000" y="1524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The Boxer Rebellion:  1900</a:t>
            </a:r>
          </a:p>
        </p:txBody>
      </p:sp>
      <p:pic>
        <p:nvPicPr>
          <p:cNvPr id="45059" name="Picture 3" descr="pol_cartoon-McKinley in China-190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96001" y="1219200"/>
            <a:ext cx="3643313"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4" descr="ptg-Boxer Rebell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209800" y="1066801"/>
            <a:ext cx="2971800" cy="2163763"/>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5" descr="boxe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2362200" y="3505200"/>
            <a:ext cx="2274888" cy="3124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26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981200" y="76200"/>
            <a:ext cx="83058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The Open Door Policy</a:t>
            </a:r>
          </a:p>
        </p:txBody>
      </p:sp>
      <p:pic>
        <p:nvPicPr>
          <p:cNvPr id="57347" name="Picture 5" descr="pol_cartoon-Putting His Foot Down - Puck- 1899"/>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05000" y="1066800"/>
            <a:ext cx="4038600" cy="25161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6" descr="map-CHina-1910-spheres of influenc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172200" y="1066800"/>
            <a:ext cx="4267200" cy="37734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72711" name="Rectangle 7"/>
          <p:cNvSpPr>
            <a:spLocks noChangeArrowheads="1"/>
          </p:cNvSpPr>
          <p:nvPr/>
        </p:nvSpPr>
        <p:spPr bwMode="auto">
          <a:xfrm>
            <a:off x="1828800" y="3927476"/>
            <a:ext cx="8458200" cy="2473325"/>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Blip>
                <a:blip r:embed="rId4"/>
              </a:buBlip>
              <a:defRPr/>
            </a:pPr>
            <a:r>
              <a:rPr lang="en-US" sz="2600" b="1">
                <a:effectLst>
                  <a:outerShdw blurRad="38100" dist="38100" dir="2700000" algn="tl">
                    <a:srgbClr val="C0C0C0"/>
                  </a:outerShdw>
                </a:effectLst>
                <a:latin typeface="Comic Sans MS" pitchFamily="66" charset="0"/>
              </a:rPr>
              <a:t>Secretary </a:t>
            </a:r>
            <a:r>
              <a:rPr lang="en-US" sz="2600" b="1">
                <a:solidFill>
                  <a:srgbClr val="E40000"/>
                </a:solidFill>
                <a:effectLst>
                  <a:outerShdw blurRad="38100" dist="38100" dir="2700000" algn="tl">
                    <a:srgbClr val="C0C0C0"/>
                  </a:outerShdw>
                </a:effectLst>
                <a:latin typeface="Comic Sans MS" pitchFamily="66" charset="0"/>
              </a:rPr>
              <a:t>John Hay</a:t>
            </a:r>
            <a:r>
              <a:rPr lang="en-US" sz="2600" b="1">
                <a:effectLst>
                  <a:outerShdw blurRad="38100" dist="38100" dir="2700000" algn="tl">
                    <a:srgbClr val="C0C0C0"/>
                  </a:outerShdw>
                </a:effectLst>
                <a:latin typeface="Comic Sans MS" pitchFamily="66" charset="0"/>
              </a:rPr>
              <a:t>.</a:t>
            </a:r>
          </a:p>
          <a:p>
            <a:pPr marL="398463" indent="-398463">
              <a:spcBef>
                <a:spcPct val="50000"/>
              </a:spcBef>
              <a:buClr>
                <a:srgbClr val="E40000"/>
              </a:buClr>
              <a:buSzPct val="110000"/>
              <a:buBlip>
                <a:blip r:embed="rId4"/>
              </a:buBlip>
              <a:defRPr/>
            </a:pPr>
            <a:r>
              <a:rPr lang="en-US" sz="2600" b="1">
                <a:effectLst>
                  <a:outerShdw blurRad="38100" dist="38100" dir="2700000" algn="tl">
                    <a:srgbClr val="C0C0C0"/>
                  </a:outerShdw>
                </a:effectLst>
                <a:latin typeface="Comic Sans MS" pitchFamily="66" charset="0"/>
              </a:rPr>
              <a:t>Give all nations equal</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access to trade in China.</a:t>
            </a:r>
          </a:p>
          <a:p>
            <a:pPr marL="398463" indent="-398463">
              <a:spcBef>
                <a:spcPct val="50000"/>
              </a:spcBef>
              <a:buClr>
                <a:srgbClr val="E40000"/>
              </a:buClr>
              <a:buSzPct val="110000"/>
              <a:buBlip>
                <a:blip r:embed="rId4"/>
              </a:buBlip>
              <a:defRPr/>
            </a:pPr>
            <a:r>
              <a:rPr lang="en-US" sz="2600" b="1">
                <a:effectLst>
                  <a:outerShdw blurRad="38100" dist="38100" dir="2700000" algn="tl">
                    <a:srgbClr val="C0C0C0"/>
                  </a:outerShdw>
                </a:effectLst>
                <a:latin typeface="Comic Sans MS" pitchFamily="66" charset="0"/>
              </a:rPr>
              <a:t>Guaranteed that China would NOT be taken </a:t>
            </a:r>
            <a:br>
              <a:rPr lang="en-US" sz="2600" b="1">
                <a:effectLst>
                  <a:outerShdw blurRad="38100" dist="38100" dir="2700000" algn="tl">
                    <a:srgbClr val="C0C0C0"/>
                  </a:outerShdw>
                </a:effectLst>
                <a:latin typeface="Comic Sans MS" pitchFamily="66" charset="0"/>
              </a:rPr>
            </a:br>
            <a:r>
              <a:rPr lang="en-US" sz="2600" b="1">
                <a:effectLst>
                  <a:outerShdw blurRad="38100" dist="38100" dir="2700000" algn="tl">
                    <a:srgbClr val="C0C0C0"/>
                  </a:outerShdw>
                </a:effectLst>
                <a:latin typeface="Comic Sans MS" pitchFamily="66" charset="0"/>
              </a:rPr>
              <a:t>over by any one foreign power.</a:t>
            </a:r>
          </a:p>
        </p:txBody>
      </p:sp>
    </p:spTree>
    <p:extLst>
      <p:ext uri="{BB962C8B-B14F-4D97-AF65-F5344CB8AC3E}">
        <p14:creationId xmlns:p14="http://schemas.microsoft.com/office/powerpoint/2010/main" val="800435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11">
                                            <p:txEl>
                                              <p:pRg st="0" end="0"/>
                                            </p:txEl>
                                          </p:spTgt>
                                        </p:tgtEl>
                                        <p:attrNameLst>
                                          <p:attrName>style.visibility</p:attrName>
                                        </p:attrNameLst>
                                      </p:cBhvr>
                                      <p:to>
                                        <p:strVal val="visible"/>
                                      </p:to>
                                    </p:set>
                                    <p:animEffect transition="in" filter="dissolve">
                                      <p:cBhvr>
                                        <p:cTn id="7" dur="500"/>
                                        <p:tgtEl>
                                          <p:spTgt spid="727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2711">
                                            <p:txEl>
                                              <p:pRg st="1" end="1"/>
                                            </p:txEl>
                                          </p:spTgt>
                                        </p:tgtEl>
                                        <p:attrNameLst>
                                          <p:attrName>style.visibility</p:attrName>
                                        </p:attrNameLst>
                                      </p:cBhvr>
                                      <p:to>
                                        <p:strVal val="visible"/>
                                      </p:to>
                                    </p:set>
                                    <p:animEffect transition="in" filter="dissolve">
                                      <p:cBhvr>
                                        <p:cTn id="12" dur="500"/>
                                        <p:tgtEl>
                                          <p:spTgt spid="727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711">
                                            <p:txEl>
                                              <p:pRg st="2" end="2"/>
                                            </p:txEl>
                                          </p:spTgt>
                                        </p:tgtEl>
                                        <p:attrNameLst>
                                          <p:attrName>style.visibility</p:attrName>
                                        </p:attrNameLst>
                                      </p:cBhvr>
                                      <p:to>
                                        <p:strVal val="visible"/>
                                      </p:to>
                                    </p:set>
                                    <p:animEffect transition="in" filter="dissolve">
                                      <p:cBhvr>
                                        <p:cTn id="17" dur="500"/>
                                        <p:tgtEl>
                                          <p:spTgt spid="727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Legislation By President-</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Woodrow Wilson (promises to attack the “Triple Wall of Privilege”- trusts, tariffs, and taxes)</a:t>
            </a:r>
          </a:p>
          <a:p>
            <a:pPr lvl="1"/>
            <a:r>
              <a:rPr lang="en-US" dirty="0" smtClean="0"/>
              <a:t>Regulating Big Business</a:t>
            </a:r>
          </a:p>
          <a:p>
            <a:pPr lvl="1"/>
            <a:r>
              <a:rPr lang="en-US" dirty="0" smtClean="0"/>
              <a:t>Attacking Taxes</a:t>
            </a:r>
          </a:p>
          <a:p>
            <a:pPr lvl="1"/>
            <a:r>
              <a:rPr lang="en-US" dirty="0" smtClean="0"/>
              <a:t>Government Regulation of Money</a:t>
            </a:r>
          </a:p>
          <a:p>
            <a:pPr lvl="1"/>
            <a:r>
              <a:rPr lang="en-US" dirty="0" smtClean="0"/>
              <a:t>16</a:t>
            </a:r>
            <a:r>
              <a:rPr lang="en-US" baseline="30000" dirty="0" smtClean="0"/>
              <a:t>th</a:t>
            </a:r>
            <a:r>
              <a:rPr lang="en-US" dirty="0" smtClean="0"/>
              <a:t>, 17</a:t>
            </a:r>
            <a:r>
              <a:rPr lang="en-US" baseline="30000" dirty="0" smtClean="0"/>
              <a:t>th</a:t>
            </a:r>
            <a:r>
              <a:rPr lang="en-US" dirty="0" smtClean="0"/>
              <a:t>, 18</a:t>
            </a:r>
            <a:r>
              <a:rPr lang="en-US" baseline="30000" dirty="0" smtClean="0"/>
              <a:t>th</a:t>
            </a:r>
            <a:r>
              <a:rPr lang="en-US" dirty="0" smtClean="0"/>
              <a:t>, and 19</a:t>
            </a:r>
            <a:r>
              <a:rPr lang="en-US" baseline="30000" dirty="0" smtClean="0"/>
              <a:t>th</a:t>
            </a:r>
            <a:r>
              <a:rPr lang="en-US" dirty="0" smtClean="0"/>
              <a:t> Amendments</a:t>
            </a:r>
          </a:p>
          <a:p>
            <a:pPr lvl="2"/>
            <a:endParaRPr lang="en-US" dirty="0" smtClean="0"/>
          </a:p>
          <a:p>
            <a:pPr lvl="2"/>
            <a:endParaRPr lang="en-US" dirty="0" smtClean="0"/>
          </a:p>
          <a:p>
            <a:pPr lvl="1"/>
            <a:endParaRPr lang="en-US" dirty="0" smtClean="0"/>
          </a:p>
          <a:p>
            <a:endParaRPr lang="en-US" dirty="0"/>
          </a:p>
        </p:txBody>
      </p:sp>
    </p:spTree>
    <p:extLst>
      <p:ext uri="{BB962C8B-B14F-4D97-AF65-F5344CB8AC3E}">
        <p14:creationId xmlns:p14="http://schemas.microsoft.com/office/powerpoint/2010/main" val="358267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943600" y="517525"/>
            <a:ext cx="4267200" cy="212365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The</a:t>
            </a:r>
            <a:br>
              <a:rPr lang="en-US" sz="4400" b="1">
                <a:solidFill>
                  <a:srgbClr val="000099"/>
                </a:solidFill>
                <a:effectLst>
                  <a:outerShdw blurRad="38100" dist="38100" dir="2700000" algn="tl">
                    <a:srgbClr val="C0C0C0"/>
                  </a:outerShdw>
                </a:effectLst>
                <a:latin typeface="Comic Sans MS" pitchFamily="66" charset="0"/>
              </a:rPr>
            </a:br>
            <a:r>
              <a:rPr lang="en-US" sz="4400" b="1">
                <a:solidFill>
                  <a:srgbClr val="000099"/>
                </a:solidFill>
                <a:effectLst>
                  <a:outerShdw blurRad="38100" dist="38100" dir="2700000" algn="tl">
                    <a:srgbClr val="C0C0C0"/>
                  </a:outerShdw>
                </a:effectLst>
                <a:latin typeface="Comic Sans MS" pitchFamily="66" charset="0"/>
              </a:rPr>
              <a:t>Open Door Policy</a:t>
            </a:r>
          </a:p>
        </p:txBody>
      </p:sp>
      <p:pic>
        <p:nvPicPr>
          <p:cNvPr id="47107" name="Picture 3" descr="pol_cartoon-Open Door Policy"/>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943600" y="3276600"/>
            <a:ext cx="4419600" cy="299243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58372" name="Picture 4" descr="pol_cartoon-Open Doo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905000" y="1143000"/>
            <a:ext cx="3621088" cy="4495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02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1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905000" y="2286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America as a Pacific Power</a:t>
            </a:r>
          </a:p>
        </p:txBody>
      </p:sp>
      <p:pic>
        <p:nvPicPr>
          <p:cNvPr id="59395"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905000" y="1219201"/>
            <a:ext cx="8483600" cy="512127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31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WordArt 2" descr="usaflag1-furling"/>
          <p:cNvSpPr>
            <a:spLocks noChangeArrowheads="1" noChangeShapeType="1" noTextEdit="1"/>
          </p:cNvSpPr>
          <p:nvPr/>
        </p:nvSpPr>
        <p:spPr bwMode="auto">
          <a:xfrm>
            <a:off x="3581400" y="1371600"/>
            <a:ext cx="4876800" cy="41910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America's</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New</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Role</a:t>
            </a:r>
          </a:p>
        </p:txBody>
      </p:sp>
    </p:spTree>
    <p:extLst>
      <p:ext uri="{BB962C8B-B14F-4D97-AF65-F5344CB8AC3E}">
        <p14:creationId xmlns:p14="http://schemas.microsoft.com/office/powerpoint/2010/main" val="3472930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edge">
                                      <p:cBhvr>
                                        <p:cTn id="7"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1752600" y="304800"/>
            <a:ext cx="8763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The Cares of a Growing Family</a:t>
            </a:r>
          </a:p>
        </p:txBody>
      </p:sp>
      <p:pic>
        <p:nvPicPr>
          <p:cNvPr id="61443" name="Picture 3" descr="pol_cartoon-McKinley and his children"/>
          <p:cNvPicPr>
            <a:picLocks noChangeAspect="1" noChangeArrowheads="1"/>
          </p:cNvPicPr>
          <p:nvPr/>
        </p:nvPicPr>
        <p:blipFill>
          <a:blip r:embed="rId2">
            <a:lum contrast="12000"/>
            <a:extLst>
              <a:ext uri="{28A0092B-C50C-407E-A947-70E740481C1C}">
                <a14:useLocalDpi xmlns:a14="http://schemas.microsoft.com/office/drawing/2010/main" val="0"/>
              </a:ext>
            </a:extLst>
          </a:blip>
          <a:srcRect l="9279" t="7904" r="10309" b="13745"/>
          <a:stretch>
            <a:fillRect/>
          </a:stretch>
        </p:blipFill>
        <p:spPr bwMode="auto">
          <a:xfrm>
            <a:off x="3048000" y="1447800"/>
            <a:ext cx="6248400" cy="45656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811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905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i="1">
                <a:solidFill>
                  <a:srgbClr val="000099"/>
                </a:solidFill>
                <a:effectLst>
                  <a:outerShdw blurRad="38100" dist="38100" dir="2700000" algn="tl">
                    <a:srgbClr val="C0C0C0"/>
                  </a:outerShdw>
                </a:effectLst>
                <a:latin typeface="Comic Sans MS" pitchFamily="66" charset="0"/>
              </a:rPr>
              <a:t>Constable of the World</a:t>
            </a:r>
          </a:p>
        </p:txBody>
      </p:sp>
      <p:pic>
        <p:nvPicPr>
          <p:cNvPr id="62467" name="Picture 3" descr="pol_cartoon-Constable of the World"/>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362200" y="1295400"/>
            <a:ext cx="76962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7039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905000" y="2286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Treaty of Portsmouth:  1905</a:t>
            </a:r>
          </a:p>
        </p:txBody>
      </p:sp>
      <p:pic>
        <p:nvPicPr>
          <p:cNvPr id="63491" name="Picture 4" descr="Teddy in Japan"/>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581400" y="1219201"/>
            <a:ext cx="5029200" cy="453707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18789" name="Rectangle 5"/>
          <p:cNvSpPr>
            <a:spLocks noChangeArrowheads="1"/>
          </p:cNvSpPr>
          <p:nvPr/>
        </p:nvSpPr>
        <p:spPr bwMode="auto">
          <a:xfrm>
            <a:off x="3124200" y="5943601"/>
            <a:ext cx="6019800" cy="519113"/>
          </a:xfrm>
          <a:prstGeom prst="rect">
            <a:avLst/>
          </a:prstGeom>
          <a:noFill/>
          <a:ln w="9525">
            <a:noFill/>
            <a:miter lim="800000"/>
            <a:headEnd/>
            <a:tailEnd/>
          </a:ln>
          <a:effectLst>
            <a:outerShdw dist="35921" dir="2700000" algn="ctr" rotWithShape="0">
              <a:srgbClr val="000064"/>
            </a:outerShdw>
          </a:effectLst>
        </p:spPr>
        <p:txBody>
          <a:bodyPr>
            <a:spAutoFit/>
          </a:bodyPr>
          <a:lstStyle/>
          <a:p>
            <a:pPr algn="ctr">
              <a:spcBef>
                <a:spcPct val="50000"/>
              </a:spcBef>
              <a:defRPr/>
            </a:pPr>
            <a:r>
              <a:rPr lang="en-US" sz="2800" b="1">
                <a:solidFill>
                  <a:srgbClr val="E40000"/>
                </a:solidFill>
                <a:latin typeface="Comic Sans MS" pitchFamily="66" charset="0"/>
              </a:rPr>
              <a:t>Nobel Peace Prize for Teddy</a:t>
            </a:r>
          </a:p>
        </p:txBody>
      </p:sp>
    </p:spTree>
    <p:extLst>
      <p:ext uri="{BB962C8B-B14F-4D97-AF65-F5344CB8AC3E}">
        <p14:creationId xmlns:p14="http://schemas.microsoft.com/office/powerpoint/2010/main" val="1616480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great_white_fleet"/>
          <p:cNvPicPr>
            <a:picLocks noChangeAspect="1" noChangeArrowheads="1"/>
          </p:cNvPicPr>
          <p:nvPr/>
        </p:nvPicPr>
        <p:blipFill>
          <a:blip r:embed="rId2">
            <a:lum contrast="6000"/>
            <a:extLst>
              <a:ext uri="{28A0092B-C50C-407E-A947-70E740481C1C}">
                <a14:useLocalDpi xmlns:a14="http://schemas.microsoft.com/office/drawing/2010/main" val="0"/>
              </a:ext>
            </a:extLst>
          </a:blip>
          <a:srcRect t="11429" b="18367"/>
          <a:stretch>
            <a:fillRect/>
          </a:stretch>
        </p:blipFill>
        <p:spPr bwMode="auto">
          <a:xfrm>
            <a:off x="2133600" y="4114800"/>
            <a:ext cx="5181600" cy="2408238"/>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35171" name="Text Box 3"/>
          <p:cNvSpPr txBox="1">
            <a:spLocks noChangeArrowheads="1"/>
          </p:cNvSpPr>
          <p:nvPr/>
        </p:nvSpPr>
        <p:spPr bwMode="auto">
          <a:xfrm>
            <a:off x="1524000" y="152400"/>
            <a:ext cx="9144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dirty="0">
                <a:solidFill>
                  <a:srgbClr val="000099"/>
                </a:solidFill>
                <a:effectLst>
                  <a:outerShdw blurRad="38100" dist="38100" dir="2700000" algn="tl">
                    <a:srgbClr val="C0C0C0"/>
                  </a:outerShdw>
                </a:effectLst>
                <a:latin typeface="Comic Sans MS" pitchFamily="66" charset="0"/>
              </a:rPr>
              <a:t>The Great White Fleet: 1907</a:t>
            </a:r>
          </a:p>
        </p:txBody>
      </p:sp>
      <p:pic>
        <p:nvPicPr>
          <p:cNvPr id="135172" name="Picture 4" descr="Navt recruiting poster"/>
          <p:cNvPicPr>
            <a:picLocks noChangeAspect="1" noChangeArrowheads="1"/>
          </p:cNvPicPr>
          <p:nvPr/>
        </p:nvPicPr>
        <p:blipFill>
          <a:blip r:embed="rId3">
            <a:lum contrast="6000"/>
            <a:extLst>
              <a:ext uri="{28A0092B-C50C-407E-A947-70E740481C1C}">
                <a14:useLocalDpi xmlns:a14="http://schemas.microsoft.com/office/drawing/2010/main" val="0"/>
              </a:ext>
            </a:extLst>
          </a:blip>
          <a:srcRect b="5032"/>
          <a:stretch>
            <a:fillRect/>
          </a:stretch>
        </p:blipFill>
        <p:spPr bwMode="auto">
          <a:xfrm>
            <a:off x="7924801" y="3124200"/>
            <a:ext cx="2290763"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5173" name="Picture 5" descr="Great White Fleet welcome from New Zealand"/>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553200" y="1143001"/>
            <a:ext cx="2971800" cy="1831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5174" name="Picture 6" descr="great_white_fleet-1908-Santa Cruz"/>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2514600" y="1143001"/>
            <a:ext cx="3276600" cy="258762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24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ipe(left)">
                                      <p:cBhvr>
                                        <p:cTn id="7" dur="20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517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32" fill="hold" nodeType="clickEffect">
                                  <p:stCondLst>
                                    <p:cond delay="0"/>
                                  </p:stCondLst>
                                  <p:childTnLst>
                                    <p:set>
                                      <p:cBhvr>
                                        <p:cTn id="15" dur="1" fill="hold">
                                          <p:stCondLst>
                                            <p:cond delay="0"/>
                                          </p:stCondLst>
                                        </p:cTn>
                                        <p:tgtEl>
                                          <p:spTgt spid="135173"/>
                                        </p:tgtEl>
                                        <p:attrNameLst>
                                          <p:attrName>style.visibility</p:attrName>
                                        </p:attrNameLst>
                                      </p:cBhvr>
                                      <p:to>
                                        <p:strVal val="visible"/>
                                      </p:to>
                                    </p:set>
                                    <p:animEffect transition="in" filter="diamond(out)">
                                      <p:cBhvr>
                                        <p:cTn id="16" dur="1000"/>
                                        <p:tgtEl>
                                          <p:spTgt spid="135173"/>
                                        </p:tgtEl>
                                      </p:cBhvr>
                                    </p:animEffect>
                                  </p:childTnLst>
                                </p:cTn>
                              </p:par>
                              <p:par>
                                <p:cTn id="17" presetID="8" presetClass="entr" presetSubtype="32" fill="hold" nodeType="withEffect">
                                  <p:stCondLst>
                                    <p:cond delay="0"/>
                                  </p:stCondLst>
                                  <p:childTnLst>
                                    <p:set>
                                      <p:cBhvr>
                                        <p:cTn id="18" dur="1" fill="hold">
                                          <p:stCondLst>
                                            <p:cond delay="0"/>
                                          </p:stCondLst>
                                        </p:cTn>
                                        <p:tgtEl>
                                          <p:spTgt spid="135172"/>
                                        </p:tgtEl>
                                        <p:attrNameLst>
                                          <p:attrName>style.visibility</p:attrName>
                                        </p:attrNameLst>
                                      </p:cBhvr>
                                      <p:to>
                                        <p:strVal val="visible"/>
                                      </p:to>
                                    </p:set>
                                    <p:animEffect transition="in" filter="diamond(out)">
                                      <p:cBhvr>
                                        <p:cTn id="19" dur="10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5715000" y="228600"/>
            <a:ext cx="4953000" cy="144655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Taft’s “Dollar Diplomacy”</a:t>
            </a:r>
          </a:p>
        </p:txBody>
      </p:sp>
      <p:pic>
        <p:nvPicPr>
          <p:cNvPr id="65539" name="Picture 3" descr="map-Taft's Dollar Diplomacy"/>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24050" y="457200"/>
            <a:ext cx="3943350" cy="6096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34148" name="Rectangle 4"/>
          <p:cNvSpPr>
            <a:spLocks noChangeArrowheads="1"/>
          </p:cNvSpPr>
          <p:nvPr/>
        </p:nvSpPr>
        <p:spPr bwMode="auto">
          <a:xfrm>
            <a:off x="6096000" y="1828801"/>
            <a:ext cx="4419600" cy="3139321"/>
          </a:xfrm>
          <a:prstGeom prst="rect">
            <a:avLst/>
          </a:prstGeom>
          <a:noFill/>
          <a:ln w="9525">
            <a:noFill/>
            <a:miter lim="800000"/>
            <a:headEnd/>
            <a:tailEnd/>
          </a:ln>
          <a:effectLst/>
        </p:spPr>
        <p:txBody>
          <a:bodyPr>
            <a:spAutoFit/>
          </a:bodyPr>
          <a:lstStyle/>
          <a:p>
            <a:pPr marL="457200" indent="-457200">
              <a:spcBef>
                <a:spcPct val="50000"/>
              </a:spcBef>
              <a:buClr>
                <a:srgbClr val="E40000"/>
              </a:buClr>
              <a:buSzPct val="110000"/>
              <a:buBlip>
                <a:blip r:embed="rId3"/>
              </a:buBlip>
              <a:defRPr/>
            </a:pPr>
            <a:r>
              <a:rPr lang="en-US" b="1">
                <a:effectLst>
                  <a:outerShdw blurRad="38100" dist="38100" dir="2700000" algn="tl">
                    <a:srgbClr val="C0C0C0"/>
                  </a:outerShdw>
                </a:effectLst>
                <a:latin typeface="Comic Sans MS" pitchFamily="66" charset="0"/>
              </a:rPr>
              <a:t>Improve financial</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opportunities for American businesses.</a:t>
            </a:r>
          </a:p>
          <a:p>
            <a:pPr marL="457200" indent="-457200">
              <a:spcBef>
                <a:spcPct val="50000"/>
              </a:spcBef>
              <a:buClr>
                <a:srgbClr val="E40000"/>
              </a:buClr>
              <a:buSzPct val="110000"/>
              <a:buBlip>
                <a:blip r:embed="rId3"/>
              </a:buBlip>
              <a:defRPr/>
            </a:pPr>
            <a:r>
              <a:rPr lang="en-US" b="1">
                <a:effectLst>
                  <a:outerShdw blurRad="38100" dist="38100" dir="2700000" algn="tl">
                    <a:srgbClr val="C0C0C0"/>
                  </a:outerShdw>
                </a:effectLst>
                <a:latin typeface="Comic Sans MS" pitchFamily="66" charset="0"/>
              </a:rPr>
              <a:t>Use private capital to</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further U. S. interests</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overseas.</a:t>
            </a:r>
          </a:p>
          <a:p>
            <a:pPr marL="457200" indent="-457200">
              <a:spcBef>
                <a:spcPct val="50000"/>
              </a:spcBef>
              <a:buClr>
                <a:srgbClr val="E40000"/>
              </a:buClr>
              <a:buSzPct val="110000"/>
              <a:buBlip>
                <a:blip r:embed="rId3"/>
              </a:buBlip>
              <a:defRPr/>
            </a:pPr>
            <a:r>
              <a:rPr lang="en-US" b="1">
                <a:effectLst>
                  <a:outerShdw blurRad="38100" dist="38100" dir="2700000" algn="tl">
                    <a:srgbClr val="C0C0C0"/>
                  </a:outerShdw>
                </a:effectLst>
                <a:latin typeface="Comic Sans MS" pitchFamily="66" charset="0"/>
              </a:rPr>
              <a:t>Therefore, the U.S. </a:t>
            </a:r>
            <a:br>
              <a:rPr lang="en-US" b="1">
                <a:effectLst>
                  <a:outerShdw blurRad="38100" dist="38100" dir="2700000" algn="tl">
                    <a:srgbClr val="C0C0C0"/>
                  </a:outerShdw>
                </a:effectLst>
                <a:latin typeface="Comic Sans MS" pitchFamily="66" charset="0"/>
              </a:rPr>
            </a:br>
            <a:r>
              <a:rPr lang="en-US" b="1">
                <a:effectLst>
                  <a:outerShdw blurRad="38100" dist="38100" dir="2700000" algn="tl">
                    <a:srgbClr val="C0C0C0"/>
                  </a:outerShdw>
                </a:effectLst>
                <a:latin typeface="Comic Sans MS" pitchFamily="66" charset="0"/>
              </a:rPr>
              <a:t>should create stability and order abroad that would best promote America’s commercial interests.</a:t>
            </a:r>
          </a:p>
        </p:txBody>
      </p:sp>
    </p:spTree>
    <p:extLst>
      <p:ext uri="{BB962C8B-B14F-4D97-AF65-F5344CB8AC3E}">
        <p14:creationId xmlns:p14="http://schemas.microsoft.com/office/powerpoint/2010/main" val="2488317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Effect transition="in" filter="fade">
                                      <p:cBhvr>
                                        <p:cTn id="7" dur="2000"/>
                                        <p:tgtEl>
                                          <p:spTgt spid="134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4148">
                                            <p:txEl>
                                              <p:pRg st="1" end="1"/>
                                            </p:txEl>
                                          </p:spTgt>
                                        </p:tgtEl>
                                        <p:attrNameLst>
                                          <p:attrName>style.visibility</p:attrName>
                                        </p:attrNameLst>
                                      </p:cBhvr>
                                      <p:to>
                                        <p:strVal val="visible"/>
                                      </p:to>
                                    </p:set>
                                    <p:animEffect transition="in" filter="fade">
                                      <p:cBhvr>
                                        <p:cTn id="12" dur="2000"/>
                                        <p:tgtEl>
                                          <p:spTgt spid="1341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4148">
                                            <p:txEl>
                                              <p:pRg st="2" end="2"/>
                                            </p:txEl>
                                          </p:spTgt>
                                        </p:tgtEl>
                                        <p:attrNameLst>
                                          <p:attrName>style.visibility</p:attrName>
                                        </p:attrNameLst>
                                      </p:cBhvr>
                                      <p:to>
                                        <p:strVal val="visible"/>
                                      </p:to>
                                    </p:set>
                                    <p:animEffect transition="in" filter="fade">
                                      <p:cBhvr>
                                        <p:cTn id="17" dur="2000"/>
                                        <p:tgtEl>
                                          <p:spTgt spid="134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WordArt 2" descr="usaflag1-furling"/>
          <p:cNvSpPr>
            <a:spLocks noChangeArrowheads="1" noChangeShapeType="1" noTextEdit="1"/>
          </p:cNvSpPr>
          <p:nvPr/>
        </p:nvSpPr>
        <p:spPr bwMode="auto">
          <a:xfrm>
            <a:off x="3124200" y="1676400"/>
            <a:ext cx="6172200" cy="25908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Mexico</a:t>
            </a:r>
          </a:p>
        </p:txBody>
      </p:sp>
    </p:spTree>
    <p:extLst>
      <p:ext uri="{BB962C8B-B14F-4D97-AF65-F5344CB8AC3E}">
        <p14:creationId xmlns:p14="http://schemas.microsoft.com/office/powerpoint/2010/main" val="2072820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905000" y="3048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The Mexican Revolution: 1910s</a:t>
            </a:r>
          </a:p>
        </p:txBody>
      </p:sp>
      <p:sp>
        <p:nvSpPr>
          <p:cNvPr id="130052" name="Rectangle 4"/>
          <p:cNvSpPr>
            <a:spLocks noChangeArrowheads="1"/>
          </p:cNvSpPr>
          <p:nvPr/>
        </p:nvSpPr>
        <p:spPr bwMode="auto">
          <a:xfrm>
            <a:off x="1981200" y="1600201"/>
            <a:ext cx="8229600" cy="4525963"/>
          </a:xfrm>
          <a:prstGeom prst="rect">
            <a:avLst/>
          </a:prstGeom>
          <a:noFill/>
          <a:ln w="9525">
            <a:noFill/>
            <a:miter lim="800000"/>
            <a:headEnd/>
            <a:tailEnd/>
          </a:ln>
          <a:effectLst/>
        </p:spPr>
        <p:txBody>
          <a:bodyPr/>
          <a:lstStyle/>
          <a:p>
            <a:pPr marL="515938" indent="-515938">
              <a:spcBef>
                <a:spcPct val="20000"/>
              </a:spcBef>
              <a:buClr>
                <a:srgbClr val="E40000"/>
              </a:buClr>
              <a:buSzPct val="110000"/>
              <a:buBlip>
                <a:blip r:embed="rId2"/>
              </a:buBlip>
              <a:defRPr/>
            </a:pPr>
            <a:r>
              <a:rPr lang="en-US" sz="2800" b="1" dirty="0" err="1">
                <a:effectLst>
                  <a:outerShdw blurRad="38100" dist="38100" dir="2700000" algn="tl">
                    <a:srgbClr val="C0C0C0"/>
                  </a:outerShdw>
                </a:effectLst>
                <a:latin typeface="Comic Sans MS" pitchFamily="66" charset="0"/>
              </a:rPr>
              <a:t>Victoriano</a:t>
            </a:r>
            <a:r>
              <a:rPr lang="en-US" sz="2800" b="1" dirty="0">
                <a:effectLst>
                  <a:outerShdw blurRad="38100" dist="38100" dir="2700000" algn="tl">
                    <a:srgbClr val="C0C0C0"/>
                  </a:outerShdw>
                </a:effectLst>
                <a:latin typeface="Comic Sans MS" pitchFamily="66" charset="0"/>
              </a:rPr>
              <a:t> Huerta seizes control of Mexico </a:t>
            </a:r>
            <a:br>
              <a:rPr lang="en-US" sz="2800" b="1" dirty="0">
                <a:effectLst>
                  <a:outerShdw blurRad="38100" dist="38100" dir="2700000" algn="tl">
                    <a:srgbClr val="C0C0C0"/>
                  </a:outerShdw>
                </a:effectLst>
                <a:latin typeface="Comic Sans MS" pitchFamily="66" charset="0"/>
              </a:rPr>
            </a:br>
            <a:r>
              <a:rPr lang="en-US" sz="2800" b="1" dirty="0">
                <a:effectLst>
                  <a:outerShdw blurRad="38100" dist="38100" dir="2700000" algn="tl">
                    <a:srgbClr val="C0C0C0"/>
                  </a:outerShdw>
                </a:effectLst>
                <a:latin typeface="Comic Sans MS" pitchFamily="66" charset="0"/>
              </a:rPr>
              <a:t>and puts Madero in prison where he was  </a:t>
            </a:r>
            <a:br>
              <a:rPr lang="en-US" sz="2800" b="1" dirty="0">
                <a:effectLst>
                  <a:outerShdw blurRad="38100" dist="38100" dir="2700000" algn="tl">
                    <a:srgbClr val="C0C0C0"/>
                  </a:outerShdw>
                </a:effectLst>
                <a:latin typeface="Comic Sans MS" pitchFamily="66" charset="0"/>
              </a:rPr>
            </a:br>
            <a:r>
              <a:rPr lang="en-US" sz="2800" b="1" dirty="0">
                <a:effectLst>
                  <a:outerShdw blurRad="38100" dist="38100" dir="2700000" algn="tl">
                    <a:srgbClr val="C0C0C0"/>
                  </a:outerShdw>
                </a:effectLst>
                <a:latin typeface="Comic Sans MS" pitchFamily="66" charset="0"/>
              </a:rPr>
              <a:t>murdered.</a:t>
            </a:r>
          </a:p>
          <a:p>
            <a:pPr marL="515938" indent="-515938">
              <a:spcBef>
                <a:spcPct val="20000"/>
              </a:spcBef>
              <a:buClr>
                <a:srgbClr val="E40000"/>
              </a:buClr>
              <a:buSzPct val="110000"/>
              <a:buBlip>
                <a:blip r:embed="rId2"/>
              </a:buBlip>
              <a:defRPr/>
            </a:pPr>
            <a:r>
              <a:rPr lang="en-US" sz="2800" b="1" dirty="0" err="1">
                <a:effectLst>
                  <a:outerShdw blurRad="38100" dist="38100" dir="2700000" algn="tl">
                    <a:srgbClr val="C0C0C0"/>
                  </a:outerShdw>
                </a:effectLst>
                <a:latin typeface="Comic Sans MS" pitchFamily="66" charset="0"/>
              </a:rPr>
              <a:t>Venustiano</a:t>
            </a:r>
            <a:r>
              <a:rPr lang="en-US" sz="2800" b="1" dirty="0">
                <a:effectLst>
                  <a:outerShdw blurRad="38100" dist="38100" dir="2700000" algn="tl">
                    <a:srgbClr val="C0C0C0"/>
                  </a:outerShdw>
                </a:effectLst>
                <a:latin typeface="Comic Sans MS" pitchFamily="66" charset="0"/>
              </a:rPr>
              <a:t> Carranza, Pancho Villa, Emiliano </a:t>
            </a:r>
            <a:br>
              <a:rPr lang="en-US" sz="2800" b="1" dirty="0">
                <a:effectLst>
                  <a:outerShdw blurRad="38100" dist="38100" dir="2700000" algn="tl">
                    <a:srgbClr val="C0C0C0"/>
                  </a:outerShdw>
                </a:effectLst>
                <a:latin typeface="Comic Sans MS" pitchFamily="66" charset="0"/>
              </a:rPr>
            </a:br>
            <a:r>
              <a:rPr lang="en-US" sz="2800" b="1" dirty="0">
                <a:effectLst>
                  <a:outerShdw blurRad="38100" dist="38100" dir="2700000" algn="tl">
                    <a:srgbClr val="C0C0C0"/>
                  </a:outerShdw>
                </a:effectLst>
                <a:latin typeface="Comic Sans MS" pitchFamily="66" charset="0"/>
              </a:rPr>
              <a:t>Zapata, and Alvaro Obregon fought against Huerta.</a:t>
            </a:r>
          </a:p>
          <a:p>
            <a:pPr marL="515938" indent="-515938">
              <a:spcBef>
                <a:spcPct val="20000"/>
              </a:spcBef>
              <a:buClr>
                <a:srgbClr val="E40000"/>
              </a:buClr>
              <a:buSzPct val="110000"/>
              <a:buBlip>
                <a:blip r:embed="rId2"/>
              </a:buBlip>
              <a:defRPr/>
            </a:pPr>
            <a:r>
              <a:rPr lang="en-US" sz="2800" b="1" dirty="0">
                <a:effectLst>
                  <a:outerShdw blurRad="38100" dist="38100" dir="2700000" algn="tl">
                    <a:srgbClr val="C0C0C0"/>
                  </a:outerShdw>
                </a:effectLst>
                <a:latin typeface="Comic Sans MS" pitchFamily="66" charset="0"/>
              </a:rPr>
              <a:t>The U.S. also got involved by occupying </a:t>
            </a:r>
            <a:br>
              <a:rPr lang="en-US" sz="2800" b="1" dirty="0">
                <a:effectLst>
                  <a:outerShdw blurRad="38100" dist="38100" dir="2700000" algn="tl">
                    <a:srgbClr val="C0C0C0"/>
                  </a:outerShdw>
                </a:effectLst>
                <a:latin typeface="Comic Sans MS" pitchFamily="66" charset="0"/>
              </a:rPr>
            </a:br>
            <a:r>
              <a:rPr lang="en-US" sz="2800" b="1" dirty="0">
                <a:effectLst>
                  <a:outerShdw blurRad="38100" dist="38100" dir="2700000" algn="tl">
                    <a:srgbClr val="C0C0C0"/>
                  </a:outerShdw>
                </a:effectLst>
                <a:latin typeface="Comic Sans MS" pitchFamily="66" charset="0"/>
              </a:rPr>
              <a:t>Veracruz and Huerta fled the country.</a:t>
            </a:r>
          </a:p>
          <a:p>
            <a:pPr marL="515938" indent="-515938">
              <a:spcBef>
                <a:spcPct val="20000"/>
              </a:spcBef>
              <a:buClr>
                <a:srgbClr val="E40000"/>
              </a:buClr>
              <a:buSzPct val="110000"/>
              <a:buBlip>
                <a:blip r:embed="rId2"/>
              </a:buBlip>
              <a:defRPr/>
            </a:pPr>
            <a:r>
              <a:rPr lang="en-US" sz="2800" b="1" dirty="0">
                <a:effectLst>
                  <a:outerShdw blurRad="38100" dist="38100" dir="2700000" algn="tl">
                    <a:srgbClr val="C0C0C0"/>
                  </a:outerShdw>
                </a:effectLst>
                <a:latin typeface="Comic Sans MS" pitchFamily="66" charset="0"/>
              </a:rPr>
              <a:t>Eventually Carranza would gain power in </a:t>
            </a:r>
            <a:br>
              <a:rPr lang="en-US" sz="2800" b="1" dirty="0">
                <a:effectLst>
                  <a:outerShdw blurRad="38100" dist="38100" dir="2700000" algn="tl">
                    <a:srgbClr val="C0C0C0"/>
                  </a:outerShdw>
                </a:effectLst>
                <a:latin typeface="Comic Sans MS" pitchFamily="66" charset="0"/>
              </a:rPr>
            </a:br>
            <a:r>
              <a:rPr lang="en-US" sz="2800" b="1" dirty="0">
                <a:effectLst>
                  <a:outerShdw blurRad="38100" dist="38100" dir="2700000" algn="tl">
                    <a:srgbClr val="C0C0C0"/>
                  </a:outerShdw>
                </a:effectLst>
                <a:latin typeface="Comic Sans MS" pitchFamily="66" charset="0"/>
              </a:rPr>
              <a:t>Mexico.</a:t>
            </a:r>
          </a:p>
        </p:txBody>
      </p:sp>
    </p:spTree>
    <p:extLst>
      <p:ext uri="{BB962C8B-B14F-4D97-AF65-F5344CB8AC3E}">
        <p14:creationId xmlns:p14="http://schemas.microsoft.com/office/powerpoint/2010/main" val="15860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00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0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00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Imperialism</a:t>
            </a:r>
            <a:endParaRPr lang="en-US" dirty="0"/>
          </a:p>
        </p:txBody>
      </p:sp>
      <p:sp>
        <p:nvSpPr>
          <p:cNvPr id="3" name="Subtitle 2"/>
          <p:cNvSpPr>
            <a:spLocks noGrp="1"/>
          </p:cNvSpPr>
          <p:nvPr>
            <p:ph type="subTitle" idx="1"/>
          </p:nvPr>
        </p:nvSpPr>
        <p:spPr/>
        <p:txBody>
          <a:bodyPr/>
          <a:lstStyle/>
          <a:p>
            <a:r>
              <a:rPr lang="en-US" dirty="0" smtClean="0"/>
              <a:t>Imperialism: the complete takeover of a smaller, weaker country by a larger one</a:t>
            </a:r>
            <a:endParaRPr lang="en-US" dirty="0"/>
          </a:p>
        </p:txBody>
      </p:sp>
    </p:spTree>
    <p:extLst>
      <p:ext uri="{BB962C8B-B14F-4D97-AF65-F5344CB8AC3E}">
        <p14:creationId xmlns:p14="http://schemas.microsoft.com/office/powerpoint/2010/main" val="2203546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05000" y="152401"/>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The Mexican Revolution:  1910s</a:t>
            </a:r>
          </a:p>
        </p:txBody>
      </p:sp>
      <p:pic>
        <p:nvPicPr>
          <p:cNvPr id="37893" name="Picture 5" descr="Emiliano Zapato"/>
          <p:cNvPicPr>
            <a:picLocks noChangeAspect="1" noChangeArrowheads="1"/>
          </p:cNvPicPr>
          <p:nvPr/>
        </p:nvPicPr>
        <p:blipFill>
          <a:blip r:embed="rId2">
            <a:lum bright="-6000" contrast="6000"/>
          </a:blip>
          <a:srcRect/>
          <a:stretch>
            <a:fillRect/>
          </a:stretch>
        </p:blipFill>
        <p:spPr bwMode="auto">
          <a:xfrm>
            <a:off x="2193926" y="1524000"/>
            <a:ext cx="1539875" cy="2590800"/>
          </a:xfrm>
          <a:prstGeom prst="rect">
            <a:avLst/>
          </a:prstGeom>
          <a:noFill/>
          <a:ln w="9525">
            <a:solidFill>
              <a:srgbClr val="000064"/>
            </a:solidFill>
            <a:miter lim="800000"/>
            <a:headEnd/>
            <a:tailEnd/>
          </a:ln>
          <a:effectLst>
            <a:outerShdw dist="17961" dir="2700000" algn="ctr" rotWithShape="0">
              <a:srgbClr val="808080"/>
            </a:outerShdw>
          </a:effectLst>
        </p:spPr>
      </p:pic>
      <p:sp>
        <p:nvSpPr>
          <p:cNvPr id="37894" name="Rectangle 6"/>
          <p:cNvSpPr>
            <a:spLocks noChangeArrowheads="1"/>
          </p:cNvSpPr>
          <p:nvPr/>
        </p:nvSpPr>
        <p:spPr bwMode="auto">
          <a:xfrm>
            <a:off x="1600200" y="1110734"/>
            <a:ext cx="2743200" cy="369332"/>
          </a:xfrm>
          <a:prstGeom prst="rect">
            <a:avLst/>
          </a:prstGeom>
          <a:noFill/>
          <a:ln w="9525">
            <a:noFill/>
            <a:miter lim="800000"/>
            <a:headEnd/>
            <a:tailEnd/>
          </a:ln>
          <a:effectLst>
            <a:outerShdw dist="17961" dir="2700000" algn="ctr" rotWithShape="0">
              <a:srgbClr val="000064"/>
            </a:outerShdw>
          </a:effectLst>
        </p:spPr>
        <p:txBody>
          <a:bodyPr anchor="ctr">
            <a:spAutoFit/>
          </a:bodyPr>
          <a:lstStyle/>
          <a:p>
            <a:pPr algn="ctr">
              <a:defRPr/>
            </a:pPr>
            <a:r>
              <a:rPr lang="en-US" b="1">
                <a:solidFill>
                  <a:srgbClr val="E40000"/>
                </a:solidFill>
                <a:latin typeface="Comic Sans MS" pitchFamily="66" charset="0"/>
              </a:rPr>
              <a:t>Emiliano Zapata</a:t>
            </a:r>
          </a:p>
        </p:txBody>
      </p:sp>
      <p:pic>
        <p:nvPicPr>
          <p:cNvPr id="37895" name="Picture 7" descr="Francisco I. Madero"/>
          <p:cNvPicPr>
            <a:picLocks noChangeAspect="1" noChangeArrowheads="1"/>
          </p:cNvPicPr>
          <p:nvPr/>
        </p:nvPicPr>
        <p:blipFill>
          <a:blip r:embed="rId3">
            <a:lum contrast="6000"/>
          </a:blip>
          <a:srcRect/>
          <a:stretch>
            <a:fillRect/>
          </a:stretch>
        </p:blipFill>
        <p:spPr bwMode="auto">
          <a:xfrm>
            <a:off x="1828800" y="4038600"/>
            <a:ext cx="2743200" cy="2586038"/>
          </a:xfrm>
          <a:prstGeom prst="rect">
            <a:avLst/>
          </a:prstGeom>
          <a:noFill/>
          <a:ln w="9525">
            <a:solidFill>
              <a:srgbClr val="000064"/>
            </a:solidFill>
            <a:miter lim="800000"/>
            <a:headEnd/>
            <a:tailEnd/>
          </a:ln>
          <a:effectLst>
            <a:outerShdw dist="17961" dir="2700000" algn="ctr" rotWithShape="0">
              <a:srgbClr val="808080"/>
            </a:outerShdw>
          </a:effectLst>
        </p:spPr>
      </p:pic>
      <p:sp>
        <p:nvSpPr>
          <p:cNvPr id="37896" name="Rectangle 8"/>
          <p:cNvSpPr>
            <a:spLocks noChangeArrowheads="1"/>
          </p:cNvSpPr>
          <p:nvPr/>
        </p:nvSpPr>
        <p:spPr bwMode="auto">
          <a:xfrm>
            <a:off x="4038600" y="6093896"/>
            <a:ext cx="2971800" cy="369332"/>
          </a:xfrm>
          <a:prstGeom prst="rect">
            <a:avLst/>
          </a:prstGeom>
          <a:noFill/>
          <a:ln w="9525">
            <a:noFill/>
            <a:miter lim="800000"/>
            <a:headEnd/>
            <a:tailEnd/>
          </a:ln>
          <a:effectLst>
            <a:outerShdw dist="17961" dir="2700000" algn="ctr" rotWithShape="0">
              <a:srgbClr val="000064"/>
            </a:outerShdw>
          </a:effectLst>
        </p:spPr>
        <p:txBody>
          <a:bodyPr anchor="ctr">
            <a:spAutoFit/>
          </a:bodyPr>
          <a:lstStyle/>
          <a:p>
            <a:pPr algn="ctr">
              <a:defRPr/>
            </a:pPr>
            <a:r>
              <a:rPr lang="en-US" b="1">
                <a:solidFill>
                  <a:srgbClr val="E40000"/>
                </a:solidFill>
                <a:latin typeface="Comic Sans MS" pitchFamily="66" charset="0"/>
              </a:rPr>
              <a:t>Francisco I Madero </a:t>
            </a:r>
          </a:p>
        </p:txBody>
      </p:sp>
      <p:pic>
        <p:nvPicPr>
          <p:cNvPr id="37897" name="Picture 9" descr="Venustiano Carranza"/>
          <p:cNvPicPr>
            <a:picLocks noChangeAspect="1" noChangeArrowheads="1"/>
          </p:cNvPicPr>
          <p:nvPr/>
        </p:nvPicPr>
        <p:blipFill>
          <a:blip r:embed="rId4">
            <a:lum contrast="6000"/>
          </a:blip>
          <a:srcRect/>
          <a:stretch>
            <a:fillRect/>
          </a:stretch>
        </p:blipFill>
        <p:spPr bwMode="auto">
          <a:xfrm>
            <a:off x="4648200" y="1066800"/>
            <a:ext cx="2381250" cy="2514600"/>
          </a:xfrm>
          <a:prstGeom prst="rect">
            <a:avLst/>
          </a:prstGeom>
          <a:noFill/>
          <a:ln w="9525">
            <a:solidFill>
              <a:srgbClr val="000064"/>
            </a:solidFill>
            <a:miter lim="800000"/>
            <a:headEnd/>
            <a:tailEnd/>
          </a:ln>
          <a:effectLst>
            <a:outerShdw dist="17961" dir="2700000" algn="ctr" rotWithShape="0">
              <a:srgbClr val="808080"/>
            </a:outerShdw>
          </a:effectLst>
        </p:spPr>
      </p:pic>
      <p:sp>
        <p:nvSpPr>
          <p:cNvPr id="37898" name="Rectangle 10"/>
          <p:cNvSpPr>
            <a:spLocks noChangeArrowheads="1"/>
          </p:cNvSpPr>
          <p:nvPr/>
        </p:nvSpPr>
        <p:spPr bwMode="auto">
          <a:xfrm>
            <a:off x="4191000" y="3611047"/>
            <a:ext cx="3352800" cy="369332"/>
          </a:xfrm>
          <a:prstGeom prst="rect">
            <a:avLst/>
          </a:prstGeom>
          <a:noFill/>
          <a:ln w="9525">
            <a:noFill/>
            <a:miter lim="800000"/>
            <a:headEnd/>
            <a:tailEnd/>
          </a:ln>
          <a:effectLst>
            <a:outerShdw dist="17961" dir="2700000" algn="ctr" rotWithShape="0">
              <a:srgbClr val="000064"/>
            </a:outerShdw>
          </a:effectLst>
        </p:spPr>
        <p:txBody>
          <a:bodyPr anchor="ctr">
            <a:spAutoFit/>
          </a:bodyPr>
          <a:lstStyle/>
          <a:p>
            <a:pPr algn="ctr">
              <a:defRPr/>
            </a:pPr>
            <a:r>
              <a:rPr lang="en-US" b="1">
                <a:solidFill>
                  <a:srgbClr val="E40000"/>
                </a:solidFill>
                <a:latin typeface="Comic Sans MS" pitchFamily="66" charset="0"/>
              </a:rPr>
              <a:t>Venustiano Carranza </a:t>
            </a:r>
          </a:p>
        </p:txBody>
      </p:sp>
      <p:pic>
        <p:nvPicPr>
          <p:cNvPr id="37899" name="Picture 11" descr="Porfirio Diaz"/>
          <p:cNvPicPr>
            <a:picLocks noChangeAspect="1" noChangeArrowheads="1"/>
          </p:cNvPicPr>
          <p:nvPr/>
        </p:nvPicPr>
        <p:blipFill>
          <a:blip r:embed="rId5">
            <a:lum contrast="6000"/>
          </a:blip>
          <a:srcRect/>
          <a:stretch>
            <a:fillRect/>
          </a:stretch>
        </p:blipFill>
        <p:spPr bwMode="auto">
          <a:xfrm>
            <a:off x="8382001" y="4114800"/>
            <a:ext cx="2049463" cy="2514600"/>
          </a:xfrm>
          <a:prstGeom prst="rect">
            <a:avLst/>
          </a:prstGeom>
          <a:noFill/>
          <a:ln w="9525">
            <a:solidFill>
              <a:srgbClr val="000064"/>
            </a:solidFill>
            <a:miter lim="800000"/>
            <a:headEnd/>
            <a:tailEnd/>
          </a:ln>
          <a:effectLst>
            <a:outerShdw dist="17961" dir="2700000" algn="ctr" rotWithShape="0">
              <a:srgbClr val="808080"/>
            </a:outerShdw>
          </a:effectLst>
        </p:spPr>
      </p:pic>
      <p:sp>
        <p:nvSpPr>
          <p:cNvPr id="37900" name="Rectangle 12"/>
          <p:cNvSpPr>
            <a:spLocks noChangeArrowheads="1"/>
          </p:cNvSpPr>
          <p:nvPr/>
        </p:nvSpPr>
        <p:spPr bwMode="auto">
          <a:xfrm>
            <a:off x="6781800" y="5120759"/>
            <a:ext cx="1905000" cy="369332"/>
          </a:xfrm>
          <a:prstGeom prst="rect">
            <a:avLst/>
          </a:prstGeom>
          <a:noFill/>
          <a:ln w="9525">
            <a:noFill/>
            <a:miter lim="800000"/>
            <a:headEnd/>
            <a:tailEnd/>
          </a:ln>
          <a:effectLst>
            <a:outerShdw dist="17961" dir="2700000" algn="ctr" rotWithShape="0">
              <a:srgbClr val="000064"/>
            </a:outerShdw>
          </a:effectLst>
        </p:spPr>
        <p:txBody>
          <a:bodyPr anchor="ctr">
            <a:spAutoFit/>
          </a:bodyPr>
          <a:lstStyle/>
          <a:p>
            <a:pPr algn="ctr">
              <a:defRPr/>
            </a:pPr>
            <a:r>
              <a:rPr lang="en-US" b="1">
                <a:solidFill>
                  <a:srgbClr val="E40000"/>
                </a:solidFill>
                <a:latin typeface="Comic Sans MS" pitchFamily="66" charset="0"/>
              </a:rPr>
              <a:t>Porfirio Diaz</a:t>
            </a:r>
          </a:p>
        </p:txBody>
      </p:sp>
      <p:pic>
        <p:nvPicPr>
          <p:cNvPr id="37901" name="Picture 13" descr="Pancho Villa"/>
          <p:cNvPicPr>
            <a:picLocks noChangeAspect="1" noChangeArrowheads="1"/>
          </p:cNvPicPr>
          <p:nvPr/>
        </p:nvPicPr>
        <p:blipFill>
          <a:blip r:embed="rId6">
            <a:lum bright="-6000" contrast="6000"/>
          </a:blip>
          <a:srcRect l="5652" r="9828"/>
          <a:stretch>
            <a:fillRect/>
          </a:stretch>
        </p:blipFill>
        <p:spPr bwMode="auto">
          <a:xfrm>
            <a:off x="7467600" y="1066800"/>
            <a:ext cx="2971800" cy="2203450"/>
          </a:xfrm>
          <a:prstGeom prst="rect">
            <a:avLst/>
          </a:prstGeom>
          <a:noFill/>
          <a:ln w="9525">
            <a:solidFill>
              <a:srgbClr val="000064"/>
            </a:solidFill>
            <a:miter lim="800000"/>
            <a:headEnd/>
            <a:tailEnd/>
          </a:ln>
          <a:effectLst>
            <a:outerShdw dist="17961" dir="2700000" algn="ctr" rotWithShape="0">
              <a:srgbClr val="808080"/>
            </a:outerShdw>
          </a:effectLst>
        </p:spPr>
      </p:pic>
      <p:sp>
        <p:nvSpPr>
          <p:cNvPr id="37902" name="Rectangle 14"/>
          <p:cNvSpPr>
            <a:spLocks noChangeArrowheads="1"/>
          </p:cNvSpPr>
          <p:nvPr/>
        </p:nvSpPr>
        <p:spPr bwMode="auto">
          <a:xfrm>
            <a:off x="7772400" y="3291959"/>
            <a:ext cx="2209800" cy="369332"/>
          </a:xfrm>
          <a:prstGeom prst="rect">
            <a:avLst/>
          </a:prstGeom>
          <a:noFill/>
          <a:ln w="9525">
            <a:noFill/>
            <a:miter lim="800000"/>
            <a:headEnd/>
            <a:tailEnd/>
          </a:ln>
          <a:effectLst>
            <a:outerShdw dist="17961" dir="2700000" algn="ctr" rotWithShape="0">
              <a:srgbClr val="000064"/>
            </a:outerShdw>
          </a:effectLst>
        </p:spPr>
        <p:txBody>
          <a:bodyPr anchor="ctr">
            <a:spAutoFit/>
          </a:bodyPr>
          <a:lstStyle/>
          <a:p>
            <a:pPr algn="ctr">
              <a:defRPr/>
            </a:pPr>
            <a:r>
              <a:rPr lang="en-US" b="1" dirty="0">
                <a:solidFill>
                  <a:srgbClr val="E40000"/>
                </a:solidFill>
                <a:latin typeface="Comic Sans MS" pitchFamily="66" charset="0"/>
              </a:rPr>
              <a:t>Pancho Villa </a:t>
            </a:r>
          </a:p>
        </p:txBody>
      </p:sp>
    </p:spTree>
    <p:extLst>
      <p:ext uri="{BB962C8B-B14F-4D97-AF65-F5344CB8AC3E}">
        <p14:creationId xmlns:p14="http://schemas.microsoft.com/office/powerpoint/2010/main" val="4129083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circle(out)">
                                      <p:cBhvr>
                                        <p:cTn id="7" dur="2000"/>
                                        <p:tgtEl>
                                          <p:spTgt spid="37901"/>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7902"/>
                                        </p:tgtEl>
                                        <p:attrNameLst>
                                          <p:attrName>style.visibility</p:attrName>
                                        </p:attrNameLst>
                                      </p:cBhvr>
                                      <p:to>
                                        <p:strVal val="visible"/>
                                      </p:to>
                                    </p:set>
                                    <p:animEffect transition="in" filter="circle(out)">
                                      <p:cBhvr>
                                        <p:cTn id="10" dur="2000"/>
                                        <p:tgtEl>
                                          <p:spTgt spid="3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905000" y="3048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Wilson’s “Moral Diplomacy”</a:t>
            </a:r>
          </a:p>
        </p:txBody>
      </p:sp>
      <p:pic>
        <p:nvPicPr>
          <p:cNvPr id="69635" name="Picture 4" descr="pol_cartoon-Wilson as Schoolteacher-191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051050" y="1447800"/>
            <a:ext cx="3740150" cy="4724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6"/>
          <p:cNvSpPr>
            <a:spLocks noChangeArrowheads="1"/>
          </p:cNvSpPr>
          <p:nvPr/>
        </p:nvSpPr>
        <p:spPr bwMode="auto">
          <a:xfrm>
            <a:off x="6096000" y="1676400"/>
            <a:ext cx="4343400" cy="4343400"/>
          </a:xfrm>
          <a:prstGeom prst="rect">
            <a:avLst/>
          </a:prstGeom>
          <a:noFill/>
          <a:ln w="9525">
            <a:noFill/>
            <a:miter lim="800000"/>
            <a:headEnd/>
            <a:tailEnd/>
          </a:ln>
          <a:effectLst/>
        </p:spPr>
        <p:txBody>
          <a:bodyPr/>
          <a:lstStyle/>
          <a:p>
            <a:pPr marL="398463" indent="-398463">
              <a:spcBef>
                <a:spcPct val="2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The U. S. should</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be the conscience</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of the world.</a:t>
            </a:r>
            <a:br>
              <a:rPr lang="en-US" sz="2800" b="1">
                <a:effectLst>
                  <a:outerShdw blurRad="38100" dist="38100" dir="2700000" algn="tl">
                    <a:srgbClr val="C0C0C0"/>
                  </a:outerShdw>
                </a:effectLst>
                <a:latin typeface="Comic Sans MS" pitchFamily="66" charset="0"/>
              </a:rPr>
            </a:br>
            <a:endParaRPr lang="en-US" sz="2800" b="1">
              <a:effectLst>
                <a:outerShdw blurRad="38100" dist="38100" dir="2700000" algn="tl">
                  <a:srgbClr val="C0C0C0"/>
                </a:outerShdw>
              </a:effectLst>
              <a:latin typeface="Comic Sans MS" pitchFamily="66" charset="0"/>
            </a:endParaRPr>
          </a:p>
          <a:p>
            <a:pPr marL="398463" indent="-398463">
              <a:spcBef>
                <a:spcPct val="2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Spread democracy.</a:t>
            </a:r>
            <a:br>
              <a:rPr lang="en-US" sz="2800" b="1">
                <a:effectLst>
                  <a:outerShdw blurRad="38100" dist="38100" dir="2700000" algn="tl">
                    <a:srgbClr val="C0C0C0"/>
                  </a:outerShdw>
                </a:effectLst>
                <a:latin typeface="Comic Sans MS" pitchFamily="66" charset="0"/>
              </a:rPr>
            </a:br>
            <a:endParaRPr lang="en-US" sz="2800" b="1">
              <a:effectLst>
                <a:outerShdw blurRad="38100" dist="38100" dir="2700000" algn="tl">
                  <a:srgbClr val="C0C0C0"/>
                </a:outerShdw>
              </a:effectLst>
              <a:latin typeface="Comic Sans MS" pitchFamily="66" charset="0"/>
            </a:endParaRPr>
          </a:p>
          <a:p>
            <a:pPr marL="398463" indent="-398463">
              <a:spcBef>
                <a:spcPct val="2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Promote peace.</a:t>
            </a:r>
            <a:br>
              <a:rPr lang="en-US" sz="2800" b="1">
                <a:effectLst>
                  <a:outerShdw blurRad="38100" dist="38100" dir="2700000" algn="tl">
                    <a:srgbClr val="C0C0C0"/>
                  </a:outerShdw>
                </a:effectLst>
                <a:latin typeface="Comic Sans MS" pitchFamily="66" charset="0"/>
              </a:rPr>
            </a:br>
            <a:endParaRPr lang="en-US" sz="2800" b="1">
              <a:effectLst>
                <a:outerShdw blurRad="38100" dist="38100" dir="2700000" algn="tl">
                  <a:srgbClr val="C0C0C0"/>
                </a:outerShdw>
              </a:effectLst>
              <a:latin typeface="Comic Sans MS" pitchFamily="66" charset="0"/>
            </a:endParaRPr>
          </a:p>
          <a:p>
            <a:pPr marL="398463" indent="-398463">
              <a:spcBef>
                <a:spcPct val="20000"/>
              </a:spcBef>
              <a:buClr>
                <a:srgbClr val="E40000"/>
              </a:buClr>
              <a:buSzPct val="110000"/>
              <a:buBlip>
                <a:blip r:embed="rId3"/>
              </a:buBlip>
              <a:defRPr/>
            </a:pPr>
            <a:r>
              <a:rPr lang="en-US" sz="2800" b="1">
                <a:effectLst>
                  <a:outerShdw blurRad="38100" dist="38100" dir="2700000" algn="tl">
                    <a:srgbClr val="C0C0C0"/>
                  </a:outerShdw>
                </a:effectLst>
                <a:latin typeface="Comic Sans MS" pitchFamily="66" charset="0"/>
              </a:rPr>
              <a:t>Condemn colonialism.</a:t>
            </a:r>
          </a:p>
        </p:txBody>
      </p:sp>
    </p:spTree>
    <p:extLst>
      <p:ext uri="{BB962C8B-B14F-4D97-AF65-F5344CB8AC3E}">
        <p14:creationId xmlns:p14="http://schemas.microsoft.com/office/powerpoint/2010/main" val="29087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wedge">
                                      <p:cBhvr>
                                        <p:cTn id="7" dur="1000"/>
                                        <p:tgtEl>
                                          <p:spTgt spid="501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0182">
                                            <p:txEl>
                                              <p:pRg st="1" end="1"/>
                                            </p:txEl>
                                          </p:spTgt>
                                        </p:tgtEl>
                                        <p:attrNameLst>
                                          <p:attrName>style.visibility</p:attrName>
                                        </p:attrNameLst>
                                      </p:cBhvr>
                                      <p:to>
                                        <p:strVal val="visible"/>
                                      </p:to>
                                    </p:set>
                                    <p:animEffect transition="in" filter="wedge">
                                      <p:cBhvr>
                                        <p:cTn id="12" dur="1000"/>
                                        <p:tgtEl>
                                          <p:spTgt spid="501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50182">
                                            <p:txEl>
                                              <p:pRg st="2" end="2"/>
                                            </p:txEl>
                                          </p:spTgt>
                                        </p:tgtEl>
                                        <p:attrNameLst>
                                          <p:attrName>style.visibility</p:attrName>
                                        </p:attrNameLst>
                                      </p:cBhvr>
                                      <p:to>
                                        <p:strVal val="visible"/>
                                      </p:to>
                                    </p:set>
                                    <p:animEffect transition="in" filter="wedge">
                                      <p:cBhvr>
                                        <p:cTn id="17" dur="1000"/>
                                        <p:tgtEl>
                                          <p:spTgt spid="501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50182">
                                            <p:txEl>
                                              <p:pRg st="3" end="3"/>
                                            </p:txEl>
                                          </p:spTgt>
                                        </p:tgtEl>
                                        <p:attrNameLst>
                                          <p:attrName>style.visibility</p:attrName>
                                        </p:attrNameLst>
                                      </p:cBhvr>
                                      <p:to>
                                        <p:strVal val="visible"/>
                                      </p:to>
                                    </p:set>
                                    <p:animEffect transition="in" filter="wedge">
                                      <p:cBhvr>
                                        <p:cTn id="22" dur="1000"/>
                                        <p:tgtEl>
                                          <p:spTgt spid="501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905000" y="1524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400" b="1">
                <a:solidFill>
                  <a:srgbClr val="000099"/>
                </a:solidFill>
                <a:effectLst>
                  <a:outerShdw blurRad="38100" dist="38100" dir="2700000" algn="tl">
                    <a:srgbClr val="C0C0C0"/>
                  </a:outerShdw>
                </a:effectLst>
                <a:latin typeface="Comic Sans MS" pitchFamily="66" charset="0"/>
              </a:rPr>
              <a:t>Searching for </a:t>
            </a:r>
            <a:r>
              <a:rPr lang="en-US" sz="4400" b="1" i="1">
                <a:solidFill>
                  <a:srgbClr val="000099"/>
                </a:solidFill>
                <a:effectLst>
                  <a:outerShdw blurRad="38100" dist="38100" dir="2700000" algn="tl">
                    <a:srgbClr val="C0C0C0"/>
                  </a:outerShdw>
                </a:effectLst>
                <a:latin typeface="Comic Sans MS" pitchFamily="66" charset="0"/>
              </a:rPr>
              <a:t>Banditos</a:t>
            </a:r>
          </a:p>
        </p:txBody>
      </p:sp>
      <p:sp>
        <p:nvSpPr>
          <p:cNvPr id="142340" name="Rectangle 4"/>
          <p:cNvSpPr>
            <a:spLocks noChangeArrowheads="1"/>
          </p:cNvSpPr>
          <p:nvPr/>
        </p:nvSpPr>
        <p:spPr bwMode="auto">
          <a:xfrm>
            <a:off x="2438400" y="5715000"/>
            <a:ext cx="7315200" cy="914400"/>
          </a:xfrm>
          <a:prstGeom prst="rect">
            <a:avLst/>
          </a:prstGeom>
          <a:noFill/>
          <a:ln w="9525">
            <a:noFill/>
            <a:miter lim="800000"/>
            <a:headEnd/>
            <a:tailEnd/>
          </a:ln>
          <a:effectLst/>
        </p:spPr>
        <p:txBody>
          <a:bodyPr/>
          <a:lstStyle/>
          <a:p>
            <a:pPr marL="342900" indent="-342900" algn="ctr">
              <a:spcBef>
                <a:spcPct val="20000"/>
              </a:spcBef>
              <a:buClr>
                <a:srgbClr val="E40000"/>
              </a:buClr>
              <a:defRPr/>
            </a:pPr>
            <a:r>
              <a:rPr lang="en-US" sz="2600" b="1" dirty="0">
                <a:solidFill>
                  <a:srgbClr val="E40000"/>
                </a:solidFill>
                <a:effectLst>
                  <a:outerShdw blurRad="38100" dist="38100" dir="2700000" algn="tl">
                    <a:srgbClr val="C0C0C0"/>
                  </a:outerShdw>
                </a:effectLst>
                <a:latin typeface="Comic Sans MS" pitchFamily="66" charset="0"/>
              </a:rPr>
              <a:t>General John J. Pershing</a:t>
            </a:r>
            <a:r>
              <a:rPr lang="en-US" sz="2600" b="1" dirty="0">
                <a:effectLst>
                  <a:outerShdw blurRad="38100" dist="38100" dir="2700000" algn="tl">
                    <a:srgbClr val="C0C0C0"/>
                  </a:outerShdw>
                </a:effectLst>
                <a:latin typeface="Comic Sans MS" pitchFamily="66" charset="0"/>
              </a:rPr>
              <a:t> with </a:t>
            </a:r>
            <a:r>
              <a:rPr lang="en-US" sz="2600" b="1" dirty="0">
                <a:solidFill>
                  <a:srgbClr val="E40000"/>
                </a:solidFill>
                <a:effectLst>
                  <a:outerShdw blurRad="38100" dist="38100" dir="2700000" algn="tl">
                    <a:srgbClr val="C0C0C0"/>
                  </a:outerShdw>
                </a:effectLst>
                <a:latin typeface="Comic Sans MS" pitchFamily="66" charset="0"/>
              </a:rPr>
              <a:t>Pancho</a:t>
            </a:r>
            <a:br>
              <a:rPr lang="en-US" sz="2600" b="1" dirty="0">
                <a:solidFill>
                  <a:srgbClr val="E40000"/>
                </a:solidFill>
                <a:effectLst>
                  <a:outerShdw blurRad="38100" dist="38100" dir="2700000" algn="tl">
                    <a:srgbClr val="C0C0C0"/>
                  </a:outerShdw>
                </a:effectLst>
                <a:latin typeface="Comic Sans MS" pitchFamily="66" charset="0"/>
              </a:rPr>
            </a:br>
            <a:r>
              <a:rPr lang="en-US" sz="2600" b="1" dirty="0">
                <a:solidFill>
                  <a:srgbClr val="E40000"/>
                </a:solidFill>
                <a:effectLst>
                  <a:outerShdw blurRad="38100" dist="38100" dir="2700000" algn="tl">
                    <a:srgbClr val="C0C0C0"/>
                  </a:outerShdw>
                </a:effectLst>
                <a:latin typeface="Comic Sans MS" pitchFamily="66" charset="0"/>
              </a:rPr>
              <a:t>Villa</a:t>
            </a:r>
            <a:r>
              <a:rPr lang="en-US" sz="2600" b="1" dirty="0">
                <a:effectLst>
                  <a:outerShdw blurRad="38100" dist="38100" dir="2700000" algn="tl">
                    <a:srgbClr val="C0C0C0"/>
                  </a:outerShdw>
                </a:effectLst>
                <a:latin typeface="Comic Sans MS" pitchFamily="66" charset="0"/>
              </a:rPr>
              <a:t> in 1914.</a:t>
            </a:r>
          </a:p>
        </p:txBody>
      </p:sp>
      <p:pic>
        <p:nvPicPr>
          <p:cNvPr id="70660" name="Picture 5" descr="Pershing with Pancho Villa in 1914"/>
          <p:cNvPicPr>
            <a:picLocks noChangeAspect="1" noChangeArrowheads="1"/>
          </p:cNvPicPr>
          <p:nvPr/>
        </p:nvPicPr>
        <p:blipFill>
          <a:blip r:embed="rId2">
            <a:lum contrast="6000"/>
            <a:extLst>
              <a:ext uri="{28A0092B-C50C-407E-A947-70E740481C1C}">
                <a14:useLocalDpi xmlns:a14="http://schemas.microsoft.com/office/drawing/2010/main" val="0"/>
              </a:ext>
            </a:extLst>
          </a:blip>
          <a:srcRect l="2417" t="1648" r="906" b="1132"/>
          <a:stretch>
            <a:fillRect/>
          </a:stretch>
        </p:blipFill>
        <p:spPr bwMode="auto">
          <a:xfrm>
            <a:off x="3048000" y="1066800"/>
            <a:ext cx="6096000" cy="44958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691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03860"/>
              </p:ext>
            </p:extLst>
          </p:nvPr>
        </p:nvGraphicFramePr>
        <p:xfrm>
          <a:off x="278969" y="154986"/>
          <a:ext cx="11701221" cy="6703017"/>
        </p:xfrm>
        <a:graphic>
          <a:graphicData uri="http://schemas.openxmlformats.org/drawingml/2006/table">
            <a:tbl>
              <a:tblPr firstRow="1" bandRow="1">
                <a:tableStyleId>{5C22544A-7EE6-4342-B048-85BDC9FD1C3A}</a:tableStyleId>
              </a:tblPr>
              <a:tblGrid>
                <a:gridCol w="1399560"/>
                <a:gridCol w="10301661"/>
              </a:tblGrid>
              <a:tr h="657787">
                <a:tc>
                  <a:txBody>
                    <a:bodyPr/>
                    <a:lstStyle/>
                    <a:p>
                      <a:r>
                        <a:rPr lang="en-US" dirty="0" smtClean="0"/>
                        <a:t>Country</a:t>
                      </a:r>
                      <a:endParaRPr lang="en-US" dirty="0"/>
                    </a:p>
                  </a:txBody>
                  <a:tcPr/>
                </a:tc>
                <a:tc>
                  <a:txBody>
                    <a:bodyPr/>
                    <a:lstStyle/>
                    <a:p>
                      <a:r>
                        <a:rPr lang="en-US" dirty="0" smtClean="0"/>
                        <a:t>Summary</a:t>
                      </a:r>
                      <a:endParaRPr lang="en-US" dirty="0"/>
                    </a:p>
                  </a:txBody>
                  <a:tcPr/>
                </a:tc>
              </a:tr>
              <a:tr h="782934">
                <a:tc>
                  <a:txBody>
                    <a:bodyPr/>
                    <a:lstStyle/>
                    <a:p>
                      <a:r>
                        <a:rPr lang="en-US" dirty="0" smtClean="0"/>
                        <a:t>Hawaii</a:t>
                      </a:r>
                      <a:endParaRPr lang="en-US" dirty="0"/>
                    </a:p>
                  </a:txBody>
                  <a:tcPr/>
                </a:tc>
                <a:tc>
                  <a:txBody>
                    <a:bodyPr/>
                    <a:lstStyle/>
                    <a:p>
                      <a:r>
                        <a:rPr lang="en-US" dirty="0" smtClean="0"/>
                        <a:t>Queen </a:t>
                      </a:r>
                      <a:r>
                        <a:rPr lang="en-US" dirty="0" err="1" smtClean="0"/>
                        <a:t>Lili</a:t>
                      </a:r>
                      <a:r>
                        <a:rPr lang="en-US" dirty="0" smtClean="0"/>
                        <a:t> was in power- she said that native Hawaiians</a:t>
                      </a:r>
                      <a:r>
                        <a:rPr lang="en-US" baseline="0" dirty="0" smtClean="0"/>
                        <a:t> needed to take back control from the U.S. businesses in Hawaii- that led to her being dethroned and eventually the U.S. taking over Hawaii. </a:t>
                      </a:r>
                      <a:endParaRPr lang="en-US" dirty="0"/>
                    </a:p>
                  </a:txBody>
                  <a:tcPr/>
                </a:tc>
              </a:tr>
              <a:tr h="657787">
                <a:tc>
                  <a:txBody>
                    <a:bodyPr/>
                    <a:lstStyle/>
                    <a:p>
                      <a:r>
                        <a:rPr lang="en-US" dirty="0" smtClean="0"/>
                        <a:t>Japan</a:t>
                      </a:r>
                      <a:endParaRPr lang="en-US" dirty="0"/>
                    </a:p>
                  </a:txBody>
                  <a:tcPr/>
                </a:tc>
                <a:tc>
                  <a:txBody>
                    <a:bodyPr/>
                    <a:lstStyle/>
                    <a:p>
                      <a:r>
                        <a:rPr lang="en-US" dirty="0" smtClean="0"/>
                        <a:t>The U.S.</a:t>
                      </a:r>
                      <a:r>
                        <a:rPr lang="en-US" baseline="0" dirty="0" smtClean="0"/>
                        <a:t> sent Matthew Perry to try and build trade relations with Japan- they later sign Gentleman’s Agreement with Japan that ends segregation of Asians in the U.S. but also bans Japanese labor immigration</a:t>
                      </a:r>
                      <a:endParaRPr lang="en-US" dirty="0"/>
                    </a:p>
                  </a:txBody>
                  <a:tcPr/>
                </a:tc>
              </a:tr>
              <a:tr h="657787">
                <a:tc>
                  <a:txBody>
                    <a:bodyPr/>
                    <a:lstStyle/>
                    <a:p>
                      <a:r>
                        <a:rPr lang="en-US" dirty="0" smtClean="0"/>
                        <a:t>Cuba</a:t>
                      </a:r>
                      <a:endParaRPr lang="en-US" dirty="0"/>
                    </a:p>
                  </a:txBody>
                  <a:tcPr/>
                </a:tc>
                <a:tc>
                  <a:txBody>
                    <a:bodyPr/>
                    <a:lstStyle/>
                    <a:p>
                      <a:r>
                        <a:rPr lang="en-US" dirty="0" smtClean="0"/>
                        <a:t>America helped Cuba</a:t>
                      </a:r>
                      <a:r>
                        <a:rPr lang="en-US" baseline="0" dirty="0" smtClean="0"/>
                        <a:t> get their independence with the Spanish American War- then, with the Platt Amendment, Cuba was given their independence from the U.S. BUT the U.S. could intervene whenever they wanted</a:t>
                      </a:r>
                      <a:endParaRPr lang="en-US" dirty="0"/>
                    </a:p>
                  </a:txBody>
                  <a:tcPr/>
                </a:tc>
              </a:tr>
              <a:tr h="657787">
                <a:tc>
                  <a:txBody>
                    <a:bodyPr/>
                    <a:lstStyle/>
                    <a:p>
                      <a:r>
                        <a:rPr lang="en-US" dirty="0" smtClean="0"/>
                        <a:t>Philippines</a:t>
                      </a:r>
                      <a:endParaRPr lang="en-US" dirty="0"/>
                    </a:p>
                  </a:txBody>
                  <a:tcPr/>
                </a:tc>
                <a:tc>
                  <a:txBody>
                    <a:bodyPr/>
                    <a:lstStyle/>
                    <a:p>
                      <a:r>
                        <a:rPr lang="en-US" dirty="0" smtClean="0"/>
                        <a:t>American got the Philippines after the Spanish American War, with help</a:t>
                      </a:r>
                      <a:r>
                        <a:rPr lang="en-US" baseline="0" dirty="0" smtClean="0"/>
                        <a:t> from Emilio Aguinaldo whom we promise independence to after the war- but then we end up keeping the Philippines instead</a:t>
                      </a:r>
                      <a:endParaRPr lang="en-US" dirty="0"/>
                    </a:p>
                  </a:txBody>
                  <a:tcPr/>
                </a:tc>
              </a:tr>
              <a:tr h="657787">
                <a:tc>
                  <a:txBody>
                    <a:bodyPr/>
                    <a:lstStyle/>
                    <a:p>
                      <a:r>
                        <a:rPr lang="en-US" dirty="0" smtClean="0"/>
                        <a:t>Puerto Rico</a:t>
                      </a:r>
                      <a:endParaRPr lang="en-US" dirty="0"/>
                    </a:p>
                  </a:txBody>
                  <a:tcPr/>
                </a:tc>
                <a:tc>
                  <a:txBody>
                    <a:bodyPr/>
                    <a:lstStyle/>
                    <a:p>
                      <a:r>
                        <a:rPr lang="en-US" dirty="0" smtClean="0"/>
                        <a:t>America gains this property after the Spanish American War- with the Jones Act, citizens of Puerto Rico become citizens of the</a:t>
                      </a:r>
                      <a:r>
                        <a:rPr lang="en-US" baseline="0" dirty="0" smtClean="0"/>
                        <a:t> U.S.</a:t>
                      </a:r>
                      <a:endParaRPr lang="en-US" dirty="0"/>
                    </a:p>
                  </a:txBody>
                  <a:tcPr/>
                </a:tc>
              </a:tr>
              <a:tr h="657787">
                <a:tc>
                  <a:txBody>
                    <a:bodyPr/>
                    <a:lstStyle/>
                    <a:p>
                      <a:r>
                        <a:rPr lang="en-US" dirty="0" smtClean="0"/>
                        <a:t>China</a:t>
                      </a:r>
                      <a:endParaRPr lang="en-US" dirty="0"/>
                    </a:p>
                  </a:txBody>
                  <a:tcPr/>
                </a:tc>
                <a:tc>
                  <a:txBody>
                    <a:bodyPr/>
                    <a:lstStyle/>
                    <a:p>
                      <a:r>
                        <a:rPr lang="en-US" dirty="0" smtClean="0"/>
                        <a:t>U.S. promotes the “Open Door Policy” to allow the Chinese</a:t>
                      </a:r>
                      <a:r>
                        <a:rPr lang="en-US" baseline="0" dirty="0" smtClean="0"/>
                        <a:t> to have more freedom and less control by the European powers in China.  This allows the U.S. to be able to trade with China. </a:t>
                      </a:r>
                      <a:endParaRPr lang="en-US" dirty="0"/>
                    </a:p>
                  </a:txBody>
                  <a:tcPr/>
                </a:tc>
              </a:tr>
              <a:tr h="657787">
                <a:tc>
                  <a:txBody>
                    <a:bodyPr/>
                    <a:lstStyle/>
                    <a:p>
                      <a:r>
                        <a:rPr lang="en-US" dirty="0" smtClean="0"/>
                        <a:t>Russia</a:t>
                      </a:r>
                      <a:endParaRPr lang="en-US" dirty="0"/>
                    </a:p>
                  </a:txBody>
                  <a:tcPr/>
                </a:tc>
                <a:tc>
                  <a:txBody>
                    <a:bodyPr/>
                    <a:lstStyle/>
                    <a:p>
                      <a:r>
                        <a:rPr lang="en-US" dirty="0" smtClean="0"/>
                        <a:t>America buys Alaska from Russia</a:t>
                      </a:r>
                      <a:r>
                        <a:rPr lang="en-US" baseline="0" dirty="0" smtClean="0"/>
                        <a:t> for $7 million- known as ‘Seward’s Folly’ because William Seward who wanted to buy it- and it was so cold and wasn’t known to have many resources</a:t>
                      </a:r>
                      <a:endParaRPr lang="en-US" dirty="0"/>
                    </a:p>
                  </a:txBody>
                  <a:tcPr/>
                </a:tc>
              </a:tr>
              <a:tr h="657787">
                <a:tc>
                  <a:txBody>
                    <a:bodyPr/>
                    <a:lstStyle/>
                    <a:p>
                      <a:r>
                        <a:rPr lang="en-US" dirty="0" smtClean="0"/>
                        <a:t>Panama</a:t>
                      </a:r>
                      <a:endParaRPr lang="en-US" dirty="0"/>
                    </a:p>
                  </a:txBody>
                  <a:tcPr/>
                </a:tc>
                <a:tc>
                  <a:txBody>
                    <a:bodyPr/>
                    <a:lstStyle/>
                    <a:p>
                      <a:r>
                        <a:rPr lang="en-US" dirty="0" smtClean="0"/>
                        <a:t>America wanted to build a canal in Panama</a:t>
                      </a:r>
                      <a:r>
                        <a:rPr lang="en-US" baseline="0" dirty="0" smtClean="0"/>
                        <a:t> to make trade easier, got the Panamanians to rebel against Columbia who controlled them- America was able to build their canal. </a:t>
                      </a:r>
                      <a:endParaRPr lang="en-US" dirty="0"/>
                    </a:p>
                  </a:txBody>
                  <a:tcPr/>
                </a:tc>
              </a:tr>
              <a:tr h="657787">
                <a:tc>
                  <a:txBody>
                    <a:bodyPr/>
                    <a:lstStyle/>
                    <a:p>
                      <a:r>
                        <a:rPr lang="en-US" dirty="0" smtClean="0"/>
                        <a:t>Mexico</a:t>
                      </a:r>
                      <a:endParaRPr lang="en-US" dirty="0"/>
                    </a:p>
                  </a:txBody>
                  <a:tcPr/>
                </a:tc>
                <a:tc>
                  <a:txBody>
                    <a:bodyPr/>
                    <a:lstStyle/>
                    <a:p>
                      <a:r>
                        <a:rPr lang="en-US" dirty="0" smtClean="0"/>
                        <a:t>America briefly</a:t>
                      </a:r>
                      <a:r>
                        <a:rPr lang="en-US" baseline="0" dirty="0" smtClean="0"/>
                        <a:t> supported rebel Pancho Villa when a new leader, Carranza came to power in Mexico.. But eventually the U.S. was able to work things out with Mexico and continue trade. </a:t>
                      </a:r>
                      <a:endParaRPr lang="en-US" dirty="0"/>
                    </a:p>
                  </a:txBody>
                  <a:tcPr/>
                </a:tc>
              </a:tr>
            </a:tbl>
          </a:graphicData>
        </a:graphic>
      </p:graphicFrame>
    </p:spTree>
    <p:extLst>
      <p:ext uri="{BB962C8B-B14F-4D97-AF65-F5344CB8AC3E}">
        <p14:creationId xmlns:p14="http://schemas.microsoft.com/office/powerpoint/2010/main" val="2122822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993011"/>
              </p:ext>
            </p:extLst>
          </p:nvPr>
        </p:nvGraphicFramePr>
        <p:xfrm>
          <a:off x="697424" y="697421"/>
          <a:ext cx="10786820" cy="5424410"/>
        </p:xfrm>
        <a:graphic>
          <a:graphicData uri="http://schemas.openxmlformats.org/drawingml/2006/table">
            <a:tbl>
              <a:tblPr firstRow="1" bandRow="1">
                <a:tableStyleId>{5C22544A-7EE6-4342-B048-85BDC9FD1C3A}</a:tableStyleId>
              </a:tblPr>
              <a:tblGrid>
                <a:gridCol w="1146874"/>
                <a:gridCol w="9639946"/>
              </a:tblGrid>
              <a:tr h="525551">
                <a:tc>
                  <a:txBody>
                    <a:bodyPr/>
                    <a:lstStyle/>
                    <a:p>
                      <a:r>
                        <a:rPr lang="en-US" dirty="0" smtClean="0"/>
                        <a:t>President</a:t>
                      </a:r>
                      <a:endParaRPr lang="en-US" dirty="0"/>
                    </a:p>
                  </a:txBody>
                  <a:tcPr/>
                </a:tc>
                <a:tc>
                  <a:txBody>
                    <a:bodyPr/>
                    <a:lstStyle/>
                    <a:p>
                      <a:r>
                        <a:rPr lang="en-US" dirty="0" smtClean="0"/>
                        <a:t>Actions</a:t>
                      </a:r>
                      <a:endParaRPr lang="en-US" dirty="0"/>
                    </a:p>
                  </a:txBody>
                  <a:tcPr/>
                </a:tc>
              </a:tr>
              <a:tr h="1632953">
                <a:tc>
                  <a:txBody>
                    <a:bodyPr/>
                    <a:lstStyle/>
                    <a:p>
                      <a:r>
                        <a:rPr lang="en-US" dirty="0" smtClean="0"/>
                        <a:t>Roosevelt</a:t>
                      </a:r>
                      <a:endParaRPr lang="en-US" dirty="0"/>
                    </a:p>
                  </a:txBody>
                  <a:tcPr/>
                </a:tc>
                <a:tc>
                  <a:txBody>
                    <a:bodyPr/>
                    <a:lstStyle/>
                    <a:p>
                      <a:pPr marL="285750" indent="-285750">
                        <a:buFont typeface="Arial" panose="020B0604020202020204" pitchFamily="34" charset="0"/>
                        <a:buChar char="•"/>
                      </a:pPr>
                      <a:r>
                        <a:rPr lang="en-US" dirty="0" smtClean="0"/>
                        <a:t>“Big Stick Policy”- argued that a country could get what they wanted from smaller nations just because they have</a:t>
                      </a:r>
                      <a:r>
                        <a:rPr lang="en-US" baseline="0" dirty="0" smtClean="0"/>
                        <a:t> a very strong military and are intimidating</a:t>
                      </a:r>
                    </a:p>
                    <a:p>
                      <a:pPr marL="285750" indent="-285750">
                        <a:buFont typeface="Arial" panose="020B0604020202020204" pitchFamily="34" charset="0"/>
                        <a:buChar char="•"/>
                      </a:pPr>
                      <a:r>
                        <a:rPr lang="en-US" baseline="0" dirty="0" smtClean="0"/>
                        <a:t>Roosevelt Corollary- added to the Monroe Doctrine…stated that the U.S. was in control of the entire Western Hemisphere</a:t>
                      </a:r>
                    </a:p>
                    <a:p>
                      <a:pPr marL="285750" indent="-285750">
                        <a:buFont typeface="Arial" panose="020B0604020202020204" pitchFamily="34" charset="0"/>
                        <a:buChar char="•"/>
                      </a:pPr>
                      <a:r>
                        <a:rPr lang="en-US" baseline="0" dirty="0" smtClean="0"/>
                        <a:t>Panama Canal and negotiates an end to the Russo-Japanese War</a:t>
                      </a:r>
                      <a:endParaRPr lang="en-US" dirty="0"/>
                    </a:p>
                  </a:txBody>
                  <a:tcPr/>
                </a:tc>
              </a:tr>
              <a:tr h="1632953">
                <a:tc>
                  <a:txBody>
                    <a:bodyPr/>
                    <a:lstStyle/>
                    <a:p>
                      <a:r>
                        <a:rPr lang="en-US" dirty="0" smtClean="0"/>
                        <a:t>Taft</a:t>
                      </a:r>
                      <a:endParaRPr lang="en-US" dirty="0"/>
                    </a:p>
                  </a:txBody>
                  <a:tcPr/>
                </a:tc>
                <a:tc>
                  <a:txBody>
                    <a:bodyPr/>
                    <a:lstStyle/>
                    <a:p>
                      <a:pPr marL="285750" indent="-285750">
                        <a:buFont typeface="Arial" panose="020B0604020202020204" pitchFamily="34" charset="0"/>
                        <a:buChar char="•"/>
                      </a:pPr>
                      <a:r>
                        <a:rPr lang="en-US" dirty="0" smtClean="0"/>
                        <a:t>Dollar Diplomacy: controlling</a:t>
                      </a:r>
                      <a:r>
                        <a:rPr lang="en-US" baseline="0" dirty="0" smtClean="0"/>
                        <a:t> smaller countries with money</a:t>
                      </a:r>
                      <a:endParaRPr lang="en-US" dirty="0"/>
                    </a:p>
                  </a:txBody>
                  <a:tcPr/>
                </a:tc>
              </a:tr>
              <a:tr h="1632953">
                <a:tc>
                  <a:txBody>
                    <a:bodyPr/>
                    <a:lstStyle/>
                    <a:p>
                      <a:r>
                        <a:rPr lang="en-US" dirty="0" smtClean="0"/>
                        <a:t>Wilson</a:t>
                      </a:r>
                      <a:endParaRPr lang="en-US" dirty="0"/>
                    </a:p>
                  </a:txBody>
                  <a:tcPr/>
                </a:tc>
                <a:tc>
                  <a:txBody>
                    <a:bodyPr/>
                    <a:lstStyle/>
                    <a:p>
                      <a:pPr marL="285750" indent="-285750">
                        <a:buFont typeface="Arial" panose="020B0604020202020204" pitchFamily="34" charset="0"/>
                        <a:buChar char="•"/>
                      </a:pPr>
                      <a:r>
                        <a:rPr lang="en-US" dirty="0" smtClean="0"/>
                        <a:t>Moral</a:t>
                      </a:r>
                      <a:r>
                        <a:rPr lang="en-US" baseline="0" dirty="0" smtClean="0"/>
                        <a:t> Diplomacy- the U.S. has the right to intervene in any country that is struggling with human rights violations (treating their citizens with cruelty)- Mexico</a:t>
                      </a:r>
                      <a:endParaRPr lang="en-US" dirty="0"/>
                    </a:p>
                  </a:txBody>
                  <a:tcPr/>
                </a:tc>
              </a:tr>
            </a:tbl>
          </a:graphicData>
        </a:graphic>
      </p:graphicFrame>
    </p:spTree>
    <p:extLst>
      <p:ext uri="{BB962C8B-B14F-4D97-AF65-F5344CB8AC3E}">
        <p14:creationId xmlns:p14="http://schemas.microsoft.com/office/powerpoint/2010/main" val="320414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at this point…</a:t>
            </a:r>
            <a:endParaRPr lang="en-US" dirty="0"/>
          </a:p>
        </p:txBody>
      </p:sp>
      <p:sp>
        <p:nvSpPr>
          <p:cNvPr id="3" name="Content Placeholder 2"/>
          <p:cNvSpPr>
            <a:spLocks noGrp="1"/>
          </p:cNvSpPr>
          <p:nvPr>
            <p:ph idx="1"/>
          </p:nvPr>
        </p:nvSpPr>
        <p:spPr/>
        <p:txBody>
          <a:bodyPr/>
          <a:lstStyle/>
          <a:p>
            <a:r>
              <a:rPr lang="en-US" dirty="0" smtClean="0"/>
              <a:t>America has finally recovered from the Civil War and Reconstruction</a:t>
            </a:r>
          </a:p>
          <a:p>
            <a:r>
              <a:rPr lang="en-US" dirty="0" smtClean="0"/>
              <a:t>America has proven itself to be one of the strongest countries in the world</a:t>
            </a:r>
          </a:p>
          <a:p>
            <a:r>
              <a:rPr lang="en-US" dirty="0" smtClean="0"/>
              <a:t>America has watched all these other major world powers being to take over other countries (build empires)….can’t they get a piece of the pie too???</a:t>
            </a:r>
            <a:endParaRPr lang="en-US" dirty="0"/>
          </a:p>
        </p:txBody>
      </p:sp>
    </p:spTree>
    <p:extLst>
      <p:ext uri="{BB962C8B-B14F-4D97-AF65-F5344CB8AC3E}">
        <p14:creationId xmlns:p14="http://schemas.microsoft.com/office/powerpoint/2010/main" val="114380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reasons of U.S. Imperialism</a:t>
            </a:r>
            <a:endParaRPr lang="en-US" dirty="0"/>
          </a:p>
        </p:txBody>
      </p:sp>
      <p:sp>
        <p:nvSpPr>
          <p:cNvPr id="3" name="Content Placeholder 2"/>
          <p:cNvSpPr>
            <a:spLocks noGrp="1"/>
          </p:cNvSpPr>
          <p:nvPr>
            <p:ph idx="1"/>
          </p:nvPr>
        </p:nvSpPr>
        <p:spPr/>
        <p:txBody>
          <a:bodyPr/>
          <a:lstStyle/>
          <a:p>
            <a:r>
              <a:rPr lang="en-US" dirty="0" smtClean="0"/>
              <a:t>Imperialism is: </a:t>
            </a:r>
          </a:p>
          <a:p>
            <a:r>
              <a:rPr lang="en-US" dirty="0" smtClean="0"/>
              <a:t>M: </a:t>
            </a:r>
            <a:r>
              <a:rPr lang="en-US" dirty="0" err="1" smtClean="0"/>
              <a:t>anifest</a:t>
            </a:r>
            <a:r>
              <a:rPr lang="en-US" dirty="0" smtClean="0"/>
              <a:t> destiny-</a:t>
            </a:r>
          </a:p>
          <a:p>
            <a:r>
              <a:rPr lang="en-US" dirty="0" smtClean="0"/>
              <a:t>A: </a:t>
            </a:r>
            <a:r>
              <a:rPr lang="en-US" dirty="0" err="1" smtClean="0"/>
              <a:t>nglo-saxon</a:t>
            </a:r>
            <a:r>
              <a:rPr lang="en-US" dirty="0" smtClean="0"/>
              <a:t> superiority-</a:t>
            </a:r>
          </a:p>
          <a:p>
            <a:r>
              <a:rPr lang="en-US" dirty="0" smtClean="0"/>
              <a:t>I: </a:t>
            </a:r>
            <a:r>
              <a:rPr lang="en-US" dirty="0" err="1" smtClean="0"/>
              <a:t>ndustrialization</a:t>
            </a:r>
            <a:r>
              <a:rPr lang="en-US" dirty="0" smtClean="0"/>
              <a:t>-</a:t>
            </a:r>
          </a:p>
          <a:p>
            <a:r>
              <a:rPr lang="en-US" dirty="0" smtClean="0"/>
              <a:t>N: </a:t>
            </a:r>
            <a:r>
              <a:rPr lang="en-US" dirty="0" err="1" smtClean="0"/>
              <a:t>aval</a:t>
            </a:r>
            <a:r>
              <a:rPr lang="en-US" dirty="0" smtClean="0"/>
              <a:t> superiority-</a:t>
            </a:r>
            <a:endParaRPr lang="en-US" dirty="0"/>
          </a:p>
        </p:txBody>
      </p:sp>
    </p:spTree>
    <p:extLst>
      <p:ext uri="{BB962C8B-B14F-4D97-AF65-F5344CB8AC3E}">
        <p14:creationId xmlns:p14="http://schemas.microsoft.com/office/powerpoint/2010/main" val="33619829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191</TotalTime>
  <Words>1491</Words>
  <Application>Microsoft Office PowerPoint</Application>
  <PresentationFormat>Widescreen</PresentationFormat>
  <Paragraphs>248</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Comic Sans MS</vt:lpstr>
      <vt:lpstr>Garamond</vt:lpstr>
      <vt:lpstr>MarlboroWide</vt:lpstr>
      <vt:lpstr>Rockwell</vt:lpstr>
      <vt:lpstr>Wingdings</vt:lpstr>
      <vt:lpstr>Organic</vt:lpstr>
      <vt:lpstr>Areas of Municipal Reform</vt:lpstr>
      <vt:lpstr>Areas of Municipal Reform</vt:lpstr>
      <vt:lpstr>Areas of Business Reform</vt:lpstr>
      <vt:lpstr>Legislation By President-</vt:lpstr>
      <vt:lpstr>Legislation By President-</vt:lpstr>
      <vt:lpstr>Legislation By President-</vt:lpstr>
      <vt:lpstr>American Imperialism</vt:lpstr>
      <vt:lpstr>America at this point…</vt:lpstr>
      <vt:lpstr>MAIN reasons of U.S. Imperialism</vt:lpstr>
      <vt:lpstr>Manifest Destiny</vt:lpstr>
      <vt:lpstr>Anglo Saxon Superiority </vt:lpstr>
      <vt:lpstr>Industrialization</vt:lpstr>
      <vt:lpstr>Naval Superiority</vt:lpstr>
      <vt:lpstr>Summary of Causes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Imperialism</dc:title>
  <dc:creator>Church, Amanda G.</dc:creator>
  <cp:lastModifiedBy>Church, Amanda G.</cp:lastModifiedBy>
  <cp:revision>11</cp:revision>
  <dcterms:created xsi:type="dcterms:W3CDTF">2015-07-20T17:02:44Z</dcterms:created>
  <dcterms:modified xsi:type="dcterms:W3CDTF">2015-07-22T12:47:30Z</dcterms:modified>
</cp:coreProperties>
</file>