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C2BAFB-029D-44A2-B624-6B9A094A19E3}" type="datetimeFigureOut">
              <a:rPr lang="en-US" smtClean="0"/>
              <a:pPr/>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5CA1A-561E-4732-9778-1164C7CAF47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C2BAFB-029D-44A2-B624-6B9A094A19E3}" type="datetimeFigureOut">
              <a:rPr lang="en-US" smtClean="0"/>
              <a:pPr/>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5CA1A-561E-4732-9778-1164C7CAF4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C2BAFB-029D-44A2-B624-6B9A094A19E3}" type="datetimeFigureOut">
              <a:rPr lang="en-US" smtClean="0"/>
              <a:pPr/>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5CA1A-561E-4732-9778-1164C7CAF4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C2BAFB-029D-44A2-B624-6B9A094A19E3}" type="datetimeFigureOut">
              <a:rPr lang="en-US" smtClean="0"/>
              <a:pPr/>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5CA1A-561E-4732-9778-1164C7CAF4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C2BAFB-029D-44A2-B624-6B9A094A19E3}" type="datetimeFigureOut">
              <a:rPr lang="en-US" smtClean="0"/>
              <a:pPr/>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5CA1A-561E-4732-9778-1164C7CAF47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C2BAFB-029D-44A2-B624-6B9A094A19E3}" type="datetimeFigureOut">
              <a:rPr lang="en-US" smtClean="0"/>
              <a:pPr/>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B5CA1A-561E-4732-9778-1164C7CAF4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C2BAFB-029D-44A2-B624-6B9A094A19E3}" type="datetimeFigureOut">
              <a:rPr lang="en-US" smtClean="0"/>
              <a:pPr/>
              <a:t>1/23/2014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B5CA1A-561E-4732-9778-1164C7CAF4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C2BAFB-029D-44A2-B624-6B9A094A19E3}" type="datetimeFigureOut">
              <a:rPr lang="en-US" smtClean="0"/>
              <a:pPr/>
              <a:t>1/23/2014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B5CA1A-561E-4732-9778-1164C7CAF4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C2BAFB-029D-44A2-B624-6B9A094A19E3}" type="datetimeFigureOut">
              <a:rPr lang="en-US" smtClean="0"/>
              <a:pPr/>
              <a:t>1/23/2014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B5CA1A-561E-4732-9778-1164C7CAF4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C2BAFB-029D-44A2-B624-6B9A094A19E3}" type="datetimeFigureOut">
              <a:rPr lang="en-US" smtClean="0"/>
              <a:pPr/>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B5CA1A-561E-4732-9778-1164C7CAF4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C2BAFB-029D-44A2-B624-6B9A094A19E3}" type="datetimeFigureOut">
              <a:rPr lang="en-US" smtClean="0"/>
              <a:pPr/>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B5CA1A-561E-4732-9778-1164C7CAF47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C2BAFB-029D-44A2-B624-6B9A094A19E3}" type="datetimeFigureOut">
              <a:rPr lang="en-US" smtClean="0"/>
              <a:pPr/>
              <a:t>1/23/2014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B5CA1A-561E-4732-9778-1164C7CAF47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dirty="0" smtClean="0"/>
              <a:t>Missouri Compromise</a:t>
            </a:r>
            <a:endParaRPr lang="en-US" dirty="0"/>
          </a:p>
        </p:txBody>
      </p:sp>
      <p:sp>
        <p:nvSpPr>
          <p:cNvPr id="5" name="Content Placeholder 4"/>
          <p:cNvSpPr>
            <a:spLocks noGrp="1"/>
          </p:cNvSpPr>
          <p:nvPr>
            <p:ph idx="1"/>
          </p:nvPr>
        </p:nvSpPr>
        <p:spPr>
          <a:xfrm>
            <a:off x="457200" y="1600200"/>
            <a:ext cx="8229600" cy="5029200"/>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r>
              <a:rPr lang="en-US" dirty="0" smtClean="0"/>
              <a:t>Year: 1820</a:t>
            </a:r>
          </a:p>
          <a:p>
            <a:r>
              <a:rPr lang="en-US" dirty="0" smtClean="0"/>
              <a:t>What </a:t>
            </a:r>
            <a:r>
              <a:rPr lang="en-US" dirty="0" smtClean="0"/>
              <a:t>happened </a:t>
            </a:r>
            <a:endParaRPr lang="en-US" dirty="0" smtClean="0"/>
          </a:p>
          <a:p>
            <a:pPr lvl="1"/>
            <a:r>
              <a:rPr lang="en-US" dirty="0" smtClean="0"/>
              <a:t>Missouri wanted </a:t>
            </a:r>
            <a:r>
              <a:rPr lang="en-US" dirty="0" smtClean="0"/>
              <a:t>to</a:t>
            </a:r>
            <a:r>
              <a:rPr lang="en-US" dirty="0" smtClean="0"/>
              <a:t> </a:t>
            </a:r>
            <a:r>
              <a:rPr lang="en-US" dirty="0" smtClean="0"/>
              <a:t>be a slave state-but they were denied at first because they had slaves.</a:t>
            </a:r>
            <a:endParaRPr lang="en-US" dirty="0" smtClean="0"/>
          </a:p>
          <a:p>
            <a:pPr lvl="1"/>
            <a:r>
              <a:rPr lang="en-US" dirty="0" smtClean="0"/>
              <a:t>The compromise: </a:t>
            </a:r>
            <a:endParaRPr lang="en-US" dirty="0" smtClean="0"/>
          </a:p>
          <a:p>
            <a:pPr lvl="2"/>
            <a:r>
              <a:rPr lang="en-US" dirty="0" smtClean="0"/>
              <a:t>Missouri would be admitted as a slave state</a:t>
            </a:r>
          </a:p>
          <a:p>
            <a:pPr lvl="2"/>
            <a:r>
              <a:rPr lang="en-US" dirty="0" smtClean="0"/>
              <a:t>Maine would be admitted as a free state</a:t>
            </a:r>
          </a:p>
          <a:p>
            <a:pPr lvl="2"/>
            <a:r>
              <a:rPr lang="en-US" dirty="0" smtClean="0"/>
              <a:t>The rest of the land would be divided at the 36</a:t>
            </a:r>
            <a:r>
              <a:rPr lang="en-US" baseline="30000" dirty="0" smtClean="0"/>
              <a:t>0</a:t>
            </a:r>
            <a:r>
              <a:rPr lang="en-US" dirty="0" smtClean="0"/>
              <a:t>30’ line of latitude</a:t>
            </a:r>
          </a:p>
          <a:p>
            <a:pPr lvl="3"/>
            <a:r>
              <a:rPr lang="en-US" dirty="0" smtClean="0"/>
              <a:t>Everything north of that line would be free</a:t>
            </a:r>
          </a:p>
          <a:p>
            <a:pPr lvl="3"/>
            <a:r>
              <a:rPr lang="en-US" dirty="0" smtClean="0"/>
              <a:t>Everything south would be slave</a:t>
            </a:r>
            <a:endParaRPr lang="en-US" dirty="0" smtClean="0"/>
          </a:p>
          <a:p>
            <a:pPr lvl="1"/>
            <a:r>
              <a:rPr lang="en-US" dirty="0" smtClean="0"/>
              <a:t>Only dealt with</a:t>
            </a:r>
            <a:r>
              <a:rPr lang="en-US" dirty="0" smtClean="0"/>
              <a:t>: the LOUISIANA PURCHASE territory!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dirty="0" smtClean="0"/>
              <a:t>Lincoln-Douglas Debates</a:t>
            </a:r>
            <a:endParaRPr lang="en-US" dirty="0"/>
          </a:p>
        </p:txBody>
      </p:sp>
      <p:sp>
        <p:nvSpPr>
          <p:cNvPr id="5" name="Content Placeholder 4"/>
          <p:cNvSpPr>
            <a:spLocks noGrp="1"/>
          </p:cNvSpPr>
          <p:nvPr>
            <p:ph idx="1"/>
          </p:nvPr>
        </p:nvSpPr>
        <p:spPr>
          <a:xfrm>
            <a:off x="457200" y="1600200"/>
            <a:ext cx="8229600" cy="5029200"/>
          </a:xfrm>
        </p:spPr>
        <p:style>
          <a:lnRef idx="2">
            <a:schemeClr val="dk1"/>
          </a:lnRef>
          <a:fillRef idx="1">
            <a:schemeClr val="lt1"/>
          </a:fillRef>
          <a:effectRef idx="0">
            <a:schemeClr val="dk1"/>
          </a:effectRef>
          <a:fontRef idx="minor">
            <a:schemeClr val="dk1"/>
          </a:fontRef>
        </p:style>
        <p:txBody>
          <a:bodyPr>
            <a:normAutofit fontScale="77500" lnSpcReduction="20000"/>
          </a:bodyPr>
          <a:lstStyle/>
          <a:p>
            <a:r>
              <a:rPr lang="en-US" dirty="0" smtClean="0"/>
              <a:t>Year: </a:t>
            </a:r>
            <a:r>
              <a:rPr lang="en-US" dirty="0" smtClean="0"/>
              <a:t>1858</a:t>
            </a:r>
            <a:endParaRPr lang="en-US" dirty="0" smtClean="0"/>
          </a:p>
          <a:p>
            <a:r>
              <a:rPr lang="en-US" dirty="0" smtClean="0"/>
              <a:t>What was it: </a:t>
            </a:r>
            <a:r>
              <a:rPr lang="en-US" dirty="0" smtClean="0"/>
              <a:t>Lincoln challenges Douglas to a series of debates for the Illinois senator race.  They talk about many issues- the most important is slavery.  Their ideas are later talked about when both men run for president in 1860.  Douglas wins the Senator race, but loses the presidential race.</a:t>
            </a:r>
            <a:endParaRPr lang="en-US" dirty="0" smtClean="0"/>
          </a:p>
          <a:p>
            <a:r>
              <a:rPr lang="en-US" dirty="0" smtClean="0"/>
              <a:t>What was the Freeport Doctrine: </a:t>
            </a:r>
            <a:r>
              <a:rPr lang="en-US" dirty="0" smtClean="0"/>
              <a:t>when in Freeport, Illinois, Stephen Douglas says he supports popular sovereignty.  This is VERY important because when he runs for president in 1860, that belief of Douglas splits the Democratic Party 3 ways (1 part that supports popular sovereignty, 1 part supports abolition, and 1 part supports slavery) and allows Lincoln to win the presidency with all of the Republican support.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dirty="0" smtClean="0"/>
              <a:t>Election of Lincoln</a:t>
            </a:r>
            <a:endParaRPr lang="en-US" dirty="0"/>
          </a:p>
        </p:txBody>
      </p:sp>
      <p:sp>
        <p:nvSpPr>
          <p:cNvPr id="5" name="Content Placeholder 4"/>
          <p:cNvSpPr>
            <a:spLocks noGrp="1"/>
          </p:cNvSpPr>
          <p:nvPr>
            <p:ph idx="1"/>
          </p:nvPr>
        </p:nvSpPr>
        <p:spPr>
          <a:xfrm>
            <a:off x="457200" y="1600200"/>
            <a:ext cx="8229600" cy="5029200"/>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r>
              <a:rPr lang="en-US" dirty="0" smtClean="0"/>
              <a:t>Year: 1860</a:t>
            </a:r>
          </a:p>
          <a:p>
            <a:r>
              <a:rPr lang="en-US" dirty="0" smtClean="0"/>
              <a:t>What happened: </a:t>
            </a:r>
            <a:r>
              <a:rPr lang="en-US" dirty="0" smtClean="0"/>
              <a:t>With the democratic party split 3 ways due to their different ideas about slavery, Lincoln wins the Election of 1860 with all of the Republican support.  </a:t>
            </a:r>
          </a:p>
          <a:p>
            <a:pPr lvl="1"/>
            <a:r>
              <a:rPr lang="en-US" dirty="0" smtClean="0"/>
              <a:t>Remember: Republicans ONLY support an end to slavery in the territories, not complete abolition</a:t>
            </a:r>
          </a:p>
          <a:p>
            <a:pPr lvl="1"/>
            <a:r>
              <a:rPr lang="en-US" dirty="0" smtClean="0"/>
              <a:t>BUT- many states fear that slavery will soon be outlawed. </a:t>
            </a:r>
          </a:p>
          <a:p>
            <a:pPr lvl="1"/>
            <a:r>
              <a:rPr lang="en-US" dirty="0" smtClean="0"/>
              <a:t>As soon as Lincoln is announced having won the election, South Carolina secedes.</a:t>
            </a:r>
          </a:p>
          <a:p>
            <a:pPr lvl="1"/>
            <a:r>
              <a:rPr lang="en-US" dirty="0" smtClean="0"/>
              <a:t>5 other states follow: Georgia, Mississippi, Alabama, Florida, and Texas. </a:t>
            </a:r>
          </a:p>
          <a:p>
            <a:pPr lvl="1"/>
            <a:r>
              <a:rPr lang="en-US" dirty="0" smtClean="0"/>
              <a:t>The form the Confederate States of America and name Jefferson Davis their president. </a:t>
            </a: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dirty="0" smtClean="0"/>
              <a:t>Fort Sumter</a:t>
            </a:r>
            <a:endParaRPr lang="en-US" dirty="0"/>
          </a:p>
        </p:txBody>
      </p:sp>
      <p:sp>
        <p:nvSpPr>
          <p:cNvPr id="5" name="Content Placeholder 4"/>
          <p:cNvSpPr>
            <a:spLocks noGrp="1"/>
          </p:cNvSpPr>
          <p:nvPr>
            <p:ph idx="1"/>
          </p:nvPr>
        </p:nvSpPr>
        <p:spPr>
          <a:xfrm>
            <a:off x="457200" y="1600200"/>
            <a:ext cx="8229600" cy="5029200"/>
          </a:xfrm>
        </p:spPr>
        <p:style>
          <a:lnRef idx="2">
            <a:schemeClr val="dk1"/>
          </a:lnRef>
          <a:fillRef idx="1">
            <a:schemeClr val="lt1"/>
          </a:fillRef>
          <a:effectRef idx="0">
            <a:schemeClr val="dk1"/>
          </a:effectRef>
          <a:fontRef idx="minor">
            <a:schemeClr val="dk1"/>
          </a:fontRef>
        </p:style>
        <p:txBody>
          <a:bodyPr>
            <a:normAutofit fontScale="77500" lnSpcReduction="20000"/>
          </a:bodyPr>
          <a:lstStyle/>
          <a:p>
            <a:r>
              <a:rPr lang="en-US" dirty="0" smtClean="0"/>
              <a:t>Year: 1861</a:t>
            </a:r>
          </a:p>
          <a:p>
            <a:r>
              <a:rPr lang="en-US" dirty="0" smtClean="0"/>
              <a:t>What happened: </a:t>
            </a:r>
            <a:r>
              <a:rPr lang="en-US" dirty="0" smtClean="0"/>
              <a:t>Lincoln needs to deal with the secession of the now “confederate” states.  Instead of declaring war, he announces that he is sending more troops and supplies to the U.S. fort, Fort Sumter, in Charleston, SC.  </a:t>
            </a:r>
          </a:p>
          <a:p>
            <a:pPr lvl="1"/>
            <a:r>
              <a:rPr lang="en-US" dirty="0" smtClean="0"/>
              <a:t>He knows that either SC will fire upon the U.S. ships which would lead to war that THEY started or they will back down and the issue will be over. </a:t>
            </a:r>
          </a:p>
          <a:p>
            <a:pPr lvl="1"/>
            <a:r>
              <a:rPr lang="en-US" dirty="0" smtClean="0"/>
              <a:t>SC fires upon U.S. ships- the U.S. navy is forced to retreat and both sides declare war on each other. </a:t>
            </a:r>
          </a:p>
          <a:p>
            <a:pPr lvl="1"/>
            <a:r>
              <a:rPr lang="en-US" dirty="0" smtClean="0"/>
              <a:t>The final four confederate states secede: Virginia, North Carolina</a:t>
            </a:r>
            <a:r>
              <a:rPr lang="en-US" smtClean="0"/>
              <a:t>, Tennessee, </a:t>
            </a:r>
            <a:r>
              <a:rPr lang="en-US" dirty="0" smtClean="0"/>
              <a:t>and Arkansas</a:t>
            </a:r>
          </a:p>
          <a:p>
            <a:pPr lvl="1"/>
            <a:r>
              <a:rPr lang="en-US" dirty="0" smtClean="0"/>
              <a:t>Four other slave states stay with the United States- they are called “border states” because they still had many loyalties to the Confederate states.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dirty="0" smtClean="0"/>
              <a:t>Publishing of </a:t>
            </a:r>
            <a:r>
              <a:rPr lang="en-US" i="1" dirty="0" smtClean="0"/>
              <a:t>The Liberator</a:t>
            </a:r>
            <a:endParaRPr lang="en-US" dirty="0"/>
          </a:p>
        </p:txBody>
      </p:sp>
      <p:sp>
        <p:nvSpPr>
          <p:cNvPr id="5" name="Content Placeholder 4"/>
          <p:cNvSpPr>
            <a:spLocks noGrp="1"/>
          </p:cNvSpPr>
          <p:nvPr>
            <p:ph idx="1"/>
          </p:nvPr>
        </p:nvSpPr>
        <p:spPr>
          <a:xfrm>
            <a:off x="457200" y="1600200"/>
            <a:ext cx="8229600" cy="5029200"/>
          </a:xfrm>
        </p:spPr>
        <p:style>
          <a:lnRef idx="2">
            <a:schemeClr val="dk1"/>
          </a:lnRef>
          <a:fillRef idx="1">
            <a:schemeClr val="lt1"/>
          </a:fillRef>
          <a:effectRef idx="0">
            <a:schemeClr val="dk1"/>
          </a:effectRef>
          <a:fontRef idx="minor">
            <a:schemeClr val="dk1"/>
          </a:fontRef>
        </p:style>
        <p:txBody>
          <a:bodyPr/>
          <a:lstStyle/>
          <a:p>
            <a:r>
              <a:rPr lang="en-US" dirty="0" smtClean="0"/>
              <a:t>Year: 1831</a:t>
            </a:r>
          </a:p>
          <a:p>
            <a:r>
              <a:rPr lang="en-US" dirty="0" smtClean="0"/>
              <a:t>What was it: </a:t>
            </a:r>
          </a:p>
          <a:p>
            <a:pPr lvl="1"/>
            <a:r>
              <a:rPr lang="en-US" dirty="0" smtClean="0"/>
              <a:t>An abolitionist newspaper that: </a:t>
            </a:r>
            <a:r>
              <a:rPr lang="en-US" dirty="0" smtClean="0"/>
              <a:t>spread the word about the atrocities surrounding slavery.  As time went on, it gained more and more popularity and argued for the immediate emancipation of slaves. </a:t>
            </a:r>
            <a:endParaRPr lang="en-US" dirty="0" smtClean="0"/>
          </a:p>
          <a:p>
            <a:pPr lvl="1"/>
            <a:endParaRPr lang="en-US" dirty="0" smtClean="0"/>
          </a:p>
          <a:p>
            <a:r>
              <a:rPr lang="en-US" dirty="0" smtClean="0"/>
              <a:t>Published</a:t>
            </a:r>
            <a:r>
              <a:rPr lang="en-US" dirty="0" smtClean="0"/>
              <a:t> </a:t>
            </a:r>
            <a:r>
              <a:rPr lang="en-US" dirty="0" smtClean="0"/>
              <a:t>by: </a:t>
            </a:r>
            <a:r>
              <a:rPr lang="en-US" dirty="0" smtClean="0"/>
              <a:t>William Lloyd Garrison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dirty="0" smtClean="0"/>
              <a:t>Nat Turner’s Rebellion</a:t>
            </a:r>
            <a:endParaRPr lang="en-US" dirty="0"/>
          </a:p>
        </p:txBody>
      </p:sp>
      <p:sp>
        <p:nvSpPr>
          <p:cNvPr id="5" name="Content Placeholder 4"/>
          <p:cNvSpPr>
            <a:spLocks noGrp="1"/>
          </p:cNvSpPr>
          <p:nvPr>
            <p:ph idx="1"/>
          </p:nvPr>
        </p:nvSpPr>
        <p:spPr>
          <a:xfrm>
            <a:off x="457200" y="1600200"/>
            <a:ext cx="8229600" cy="5029200"/>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r>
              <a:rPr lang="en-US" dirty="0" smtClean="0"/>
              <a:t>Year: 1831</a:t>
            </a:r>
          </a:p>
          <a:p>
            <a:r>
              <a:rPr lang="en-US" dirty="0" smtClean="0"/>
              <a:t>What </a:t>
            </a:r>
            <a:r>
              <a:rPr lang="en-US" dirty="0" smtClean="0"/>
              <a:t>happened</a:t>
            </a:r>
            <a:endParaRPr lang="en-US" dirty="0" smtClean="0"/>
          </a:p>
          <a:p>
            <a:pPr lvl="1"/>
            <a:r>
              <a:rPr lang="en-US" dirty="0" smtClean="0"/>
              <a:t>Nat Turner was considered to </a:t>
            </a:r>
            <a:r>
              <a:rPr lang="en-US" dirty="0" smtClean="0"/>
              <a:t>be</a:t>
            </a:r>
            <a:r>
              <a:rPr lang="en-US" dirty="0" smtClean="0"/>
              <a:t> </a:t>
            </a:r>
            <a:r>
              <a:rPr lang="en-US" dirty="0" smtClean="0"/>
              <a:t>a “man of destiny”</a:t>
            </a:r>
            <a:endParaRPr lang="en-US" dirty="0" smtClean="0"/>
          </a:p>
          <a:p>
            <a:pPr lvl="1"/>
            <a:r>
              <a:rPr lang="en-US" dirty="0" smtClean="0"/>
              <a:t>Saw</a:t>
            </a:r>
            <a:r>
              <a:rPr lang="en-US" dirty="0" smtClean="0"/>
              <a:t> </a:t>
            </a:r>
            <a:r>
              <a:rPr lang="en-US" dirty="0" smtClean="0"/>
              <a:t>signs from God where he believed it was his calling to end slavery.</a:t>
            </a:r>
            <a:endParaRPr lang="en-US" dirty="0" smtClean="0"/>
          </a:p>
          <a:p>
            <a:pPr lvl="1"/>
            <a:r>
              <a:rPr lang="en-US" dirty="0" smtClean="0"/>
              <a:t>Rebellion</a:t>
            </a:r>
            <a:r>
              <a:rPr lang="en-US" dirty="0" smtClean="0"/>
              <a:t>: he led a group of over 40 slaves that ended up killing about 60 whites.  Turner was later arrested and executed.  </a:t>
            </a:r>
          </a:p>
          <a:p>
            <a:pPr lvl="1"/>
            <a:r>
              <a:rPr lang="en-US" dirty="0" smtClean="0"/>
              <a:t>It led to a fear of free African Americans- Turner’s Rebellion made some southerners view African Americans as savage murderers.  Many slave owners now forbid their slaves from visiting other plantations and going to their own churches. </a:t>
            </a:r>
            <a:endParaRPr lang="en-US" dirty="0" smtClean="0"/>
          </a:p>
          <a:p>
            <a:pPr lvl="1"/>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dirty="0" smtClean="0"/>
              <a:t>Compromise of 1850</a:t>
            </a:r>
            <a:endParaRPr lang="en-US" dirty="0"/>
          </a:p>
        </p:txBody>
      </p:sp>
      <p:sp>
        <p:nvSpPr>
          <p:cNvPr id="5" name="Content Placeholder 4"/>
          <p:cNvSpPr>
            <a:spLocks noGrp="1"/>
          </p:cNvSpPr>
          <p:nvPr>
            <p:ph idx="1"/>
          </p:nvPr>
        </p:nvSpPr>
        <p:spPr>
          <a:xfrm>
            <a:off x="457200" y="1600200"/>
            <a:ext cx="8229600" cy="5029200"/>
          </a:xfrm>
        </p:spPr>
        <p:style>
          <a:lnRef idx="2">
            <a:schemeClr val="dk1"/>
          </a:lnRef>
          <a:fillRef idx="1">
            <a:schemeClr val="lt1"/>
          </a:fillRef>
          <a:effectRef idx="0">
            <a:schemeClr val="dk1"/>
          </a:effectRef>
          <a:fontRef idx="minor">
            <a:schemeClr val="dk1"/>
          </a:fontRef>
        </p:style>
        <p:txBody>
          <a:bodyPr>
            <a:normAutofit fontScale="77500" lnSpcReduction="20000"/>
          </a:bodyPr>
          <a:lstStyle/>
          <a:p>
            <a:r>
              <a:rPr lang="en-US" dirty="0" smtClean="0"/>
              <a:t>Year: 1850</a:t>
            </a:r>
          </a:p>
          <a:p>
            <a:r>
              <a:rPr lang="en-US" dirty="0" smtClean="0"/>
              <a:t>What land did this cover</a:t>
            </a:r>
            <a:r>
              <a:rPr lang="en-US" dirty="0" smtClean="0"/>
              <a:t>: the Mexican Cession territory (what we got from the Mexican War) </a:t>
            </a:r>
            <a:endParaRPr lang="en-US" dirty="0" smtClean="0"/>
          </a:p>
          <a:p>
            <a:r>
              <a:rPr lang="en-US" dirty="0" smtClean="0"/>
              <a:t>What are the 4 parts</a:t>
            </a:r>
            <a:r>
              <a:rPr lang="en-US" dirty="0" smtClean="0"/>
              <a:t>:</a:t>
            </a:r>
          </a:p>
          <a:p>
            <a:pPr lvl="1"/>
            <a:r>
              <a:rPr lang="en-US" dirty="0" smtClean="0"/>
              <a:t>California would be a free state (north is happy)</a:t>
            </a:r>
          </a:p>
          <a:p>
            <a:pPr lvl="1"/>
            <a:r>
              <a:rPr lang="en-US" dirty="0" smtClean="0"/>
              <a:t>The rest of the territory would be divided into the Utah and New Mexican territories- each would have popular sovereignty (the people would get to vote and decide on slavery)</a:t>
            </a:r>
          </a:p>
          <a:p>
            <a:pPr lvl="1"/>
            <a:r>
              <a:rPr lang="en-US" dirty="0" smtClean="0"/>
              <a:t>The slave trade was banned in Washington D.C. (north is happy)</a:t>
            </a:r>
          </a:p>
          <a:p>
            <a:pPr lvl="1"/>
            <a:r>
              <a:rPr lang="en-US" dirty="0" smtClean="0"/>
              <a:t>***MOST CONTROVERSIAL PART- a stronger fugitive slave law- said that if a northern suspected an African American was a runaway slave and they did not turn them in, they also could be jailed!</a:t>
            </a: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i="1" dirty="0" smtClean="0"/>
              <a:t>Uncle Tom’s Cabin</a:t>
            </a:r>
            <a:endParaRPr lang="en-US" i="1" dirty="0"/>
          </a:p>
        </p:txBody>
      </p:sp>
      <p:sp>
        <p:nvSpPr>
          <p:cNvPr id="5" name="Content Placeholder 4"/>
          <p:cNvSpPr>
            <a:spLocks noGrp="1"/>
          </p:cNvSpPr>
          <p:nvPr>
            <p:ph idx="1"/>
          </p:nvPr>
        </p:nvSpPr>
        <p:spPr>
          <a:xfrm>
            <a:off x="457200" y="1600200"/>
            <a:ext cx="8229600" cy="5029200"/>
          </a:xfrm>
        </p:spPr>
        <p:style>
          <a:lnRef idx="2">
            <a:schemeClr val="dk1"/>
          </a:lnRef>
          <a:fillRef idx="1">
            <a:schemeClr val="lt1"/>
          </a:fillRef>
          <a:effectRef idx="0">
            <a:schemeClr val="dk1"/>
          </a:effectRef>
          <a:fontRef idx="minor">
            <a:schemeClr val="dk1"/>
          </a:fontRef>
        </p:style>
        <p:txBody>
          <a:bodyPr>
            <a:normAutofit/>
          </a:bodyPr>
          <a:lstStyle/>
          <a:p>
            <a:r>
              <a:rPr lang="en-US" dirty="0" smtClean="0"/>
              <a:t>Year: 1852</a:t>
            </a:r>
          </a:p>
          <a:p>
            <a:r>
              <a:rPr lang="en-US" dirty="0" smtClean="0"/>
              <a:t>What was it</a:t>
            </a:r>
            <a:r>
              <a:rPr lang="en-US" dirty="0" smtClean="0"/>
              <a:t>: a historical fiction book that detailed the atrocities of slavery based on a family led by “Uncle Tom.” Written after the Fugitive Slave Law was passed- tried to make slavery into a moral issue.  </a:t>
            </a:r>
            <a:endParaRPr lang="en-US" dirty="0" smtClean="0"/>
          </a:p>
          <a:p>
            <a:r>
              <a:rPr lang="en-US" dirty="0" smtClean="0"/>
              <a:t>Written by: </a:t>
            </a:r>
            <a:r>
              <a:rPr lang="en-US" dirty="0" smtClean="0"/>
              <a:t>Harriet Beecher Stowe- nicknamed by Lincoln “Little lady who started the great, big war”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dirty="0" smtClean="0"/>
              <a:t>Kansas-Nebraska Act</a:t>
            </a:r>
            <a:endParaRPr lang="en-US" dirty="0"/>
          </a:p>
        </p:txBody>
      </p:sp>
      <p:sp>
        <p:nvSpPr>
          <p:cNvPr id="5" name="Content Placeholder 4"/>
          <p:cNvSpPr>
            <a:spLocks noGrp="1"/>
          </p:cNvSpPr>
          <p:nvPr>
            <p:ph idx="1"/>
          </p:nvPr>
        </p:nvSpPr>
        <p:spPr>
          <a:xfrm>
            <a:off x="457200" y="1600200"/>
            <a:ext cx="8229600" cy="5029200"/>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r>
              <a:rPr lang="en-US" dirty="0" smtClean="0"/>
              <a:t>Year: 1854</a:t>
            </a:r>
          </a:p>
          <a:p>
            <a:r>
              <a:rPr lang="en-US" dirty="0" smtClean="0"/>
              <a:t>What was it</a:t>
            </a:r>
            <a:r>
              <a:rPr lang="en-US" dirty="0" smtClean="0"/>
              <a:t>: Stephen Douglas wanted more people to move to the west.  Since the land was perfect for farming, he proposed allowing the residents who lived in these territorie</a:t>
            </a:r>
            <a:r>
              <a:rPr lang="en-US" dirty="0" smtClean="0"/>
              <a:t>s to have the ability to vote on whether or not these areas would have slaves (popular sovereignty). </a:t>
            </a:r>
            <a:endParaRPr lang="en-US" dirty="0" smtClean="0"/>
          </a:p>
          <a:p>
            <a:pPr lvl="1"/>
            <a:r>
              <a:rPr lang="en-US" dirty="0" smtClean="0"/>
              <a:t>Made the Missouri Compromise: </a:t>
            </a:r>
            <a:r>
              <a:rPr lang="en-US" dirty="0" smtClean="0"/>
              <a:t>void (remember, under that compromise, both of these territories, given their location, should be free)</a:t>
            </a:r>
          </a:p>
          <a:p>
            <a:pPr lvl="1"/>
            <a:r>
              <a:rPr lang="en-US" dirty="0" smtClean="0"/>
              <a:t>Led to the creation of the Republican Party- a political party committed to ending the spread of slavery in the new territories. </a:t>
            </a:r>
            <a:endParaRPr lang="en-US" dirty="0" smtClean="0"/>
          </a:p>
          <a:p>
            <a:pPr lvl="1">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dirty="0" smtClean="0"/>
              <a:t>Bleeding Kansas</a:t>
            </a:r>
            <a:endParaRPr lang="en-US" dirty="0"/>
          </a:p>
        </p:txBody>
      </p:sp>
      <p:sp>
        <p:nvSpPr>
          <p:cNvPr id="5" name="Content Placeholder 4"/>
          <p:cNvSpPr>
            <a:spLocks noGrp="1"/>
          </p:cNvSpPr>
          <p:nvPr>
            <p:ph idx="1"/>
          </p:nvPr>
        </p:nvSpPr>
        <p:spPr>
          <a:xfrm>
            <a:off x="457200" y="1600200"/>
            <a:ext cx="8229600" cy="5029200"/>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r>
              <a:rPr lang="en-US" dirty="0" smtClean="0"/>
              <a:t>Year: 1856</a:t>
            </a:r>
          </a:p>
          <a:p>
            <a:r>
              <a:rPr lang="en-US" dirty="0" smtClean="0"/>
              <a:t>What was it</a:t>
            </a:r>
            <a:r>
              <a:rPr lang="en-US" dirty="0" smtClean="0"/>
              <a:t>: the first continued bloodshed/fighting over the issue of slavery.  Once it was all over, over 200 people died and millions of damage to property was done. </a:t>
            </a:r>
          </a:p>
          <a:p>
            <a:pPr>
              <a:buNone/>
            </a:pPr>
            <a:endParaRPr lang="en-US" dirty="0" smtClean="0"/>
          </a:p>
          <a:p>
            <a:pPr lvl="1"/>
            <a:r>
              <a:rPr lang="en-US" dirty="0" smtClean="0"/>
              <a:t>Pottawatomie Massacre</a:t>
            </a:r>
            <a:r>
              <a:rPr lang="en-US" dirty="0" smtClean="0"/>
              <a:t>: started “Bleeding Kansas”- here pro-slavery settlers are murdered by abolitionists. </a:t>
            </a:r>
            <a:endParaRPr lang="en-US" dirty="0"/>
          </a:p>
          <a:p>
            <a:pPr lvl="1"/>
            <a:endParaRPr lang="en-US" dirty="0"/>
          </a:p>
          <a:p>
            <a:pPr lvl="1"/>
            <a:endParaRPr lang="en-US" dirty="0" smtClean="0"/>
          </a:p>
          <a:p>
            <a:r>
              <a:rPr lang="en-US" dirty="0" smtClean="0"/>
              <a:t>Who started it: </a:t>
            </a:r>
            <a:r>
              <a:rPr lang="en-US" dirty="0" smtClean="0"/>
              <a:t>John Brown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i="1" dirty="0" err="1" smtClean="0"/>
              <a:t>Dred</a:t>
            </a:r>
            <a:r>
              <a:rPr lang="en-US" i="1" dirty="0" smtClean="0"/>
              <a:t> Scott v. </a:t>
            </a:r>
            <a:r>
              <a:rPr lang="en-US" i="1" dirty="0" err="1" smtClean="0"/>
              <a:t>Sandford</a:t>
            </a:r>
            <a:endParaRPr lang="en-US" i="1" dirty="0"/>
          </a:p>
        </p:txBody>
      </p:sp>
      <p:sp>
        <p:nvSpPr>
          <p:cNvPr id="5" name="Content Placeholder 4"/>
          <p:cNvSpPr>
            <a:spLocks noGrp="1"/>
          </p:cNvSpPr>
          <p:nvPr>
            <p:ph idx="1"/>
          </p:nvPr>
        </p:nvSpPr>
        <p:spPr>
          <a:xfrm>
            <a:off x="457200" y="1600200"/>
            <a:ext cx="8229600" cy="5029200"/>
          </a:xfrm>
        </p:spPr>
        <p:style>
          <a:lnRef idx="2">
            <a:schemeClr val="dk1"/>
          </a:lnRef>
          <a:fillRef idx="1">
            <a:schemeClr val="lt1"/>
          </a:fillRef>
          <a:effectRef idx="0">
            <a:schemeClr val="dk1"/>
          </a:effectRef>
          <a:fontRef idx="minor">
            <a:schemeClr val="dk1"/>
          </a:fontRef>
        </p:style>
        <p:txBody>
          <a:bodyPr>
            <a:normAutofit lnSpcReduction="10000"/>
          </a:bodyPr>
          <a:lstStyle/>
          <a:p>
            <a:r>
              <a:rPr lang="en-US" dirty="0" smtClean="0"/>
              <a:t>Year: 1857</a:t>
            </a:r>
          </a:p>
          <a:p>
            <a:r>
              <a:rPr lang="en-US" dirty="0" smtClean="0"/>
              <a:t>What was it: </a:t>
            </a:r>
            <a:r>
              <a:rPr lang="en-US" dirty="0" err="1" smtClean="0"/>
              <a:t>Dred</a:t>
            </a:r>
            <a:r>
              <a:rPr lang="en-US" dirty="0" smtClean="0"/>
              <a:t> Scott was a slave who believed he should be free because he had been taken by his master to free territory. </a:t>
            </a:r>
            <a:endParaRPr lang="en-US" dirty="0"/>
          </a:p>
          <a:p>
            <a:pPr lvl="1"/>
            <a:r>
              <a:rPr lang="en-US" dirty="0" smtClean="0"/>
              <a:t>Ruling: </a:t>
            </a:r>
            <a:r>
              <a:rPr lang="en-US" dirty="0" smtClean="0"/>
              <a:t>Slaves were property.  Property is an inalienable right guaranteed by the Constitution that CANNOT be taken away.  Therefore, Scott cannot be freed just because his master moved.  </a:t>
            </a:r>
          </a:p>
          <a:p>
            <a:pPr lvl="1"/>
            <a:r>
              <a:rPr lang="en-US" dirty="0" smtClean="0"/>
              <a:t>In effect, this ruling allows slavery to spread everywhere because slave owners could now move with their slaves to any state. </a:t>
            </a: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dirty="0" smtClean="0"/>
              <a:t>Attack on Harper’s Ferry</a:t>
            </a:r>
            <a:endParaRPr lang="en-US" dirty="0"/>
          </a:p>
        </p:txBody>
      </p:sp>
      <p:sp>
        <p:nvSpPr>
          <p:cNvPr id="5" name="Content Placeholder 4"/>
          <p:cNvSpPr>
            <a:spLocks noGrp="1"/>
          </p:cNvSpPr>
          <p:nvPr>
            <p:ph idx="1"/>
          </p:nvPr>
        </p:nvSpPr>
        <p:spPr>
          <a:xfrm>
            <a:off x="457200" y="1600200"/>
            <a:ext cx="8229600" cy="5029200"/>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r>
              <a:rPr lang="en-US" dirty="0" smtClean="0"/>
              <a:t>Year: 1859</a:t>
            </a:r>
          </a:p>
          <a:p>
            <a:r>
              <a:rPr lang="en-US" dirty="0" smtClean="0"/>
              <a:t>What was it: </a:t>
            </a:r>
            <a:r>
              <a:rPr lang="en-US" dirty="0" smtClean="0"/>
              <a:t>an abolitionist attack on the federal arsenal (weapons supply facility) at Harper’s Ferry, Virginia (now WV).  The plan was to steal the weapons and give them to slaves in the south so they could lead their own rebellions and gain their freedom.  It fails. </a:t>
            </a:r>
            <a:endParaRPr lang="en-US" dirty="0" smtClean="0"/>
          </a:p>
          <a:p>
            <a:r>
              <a:rPr lang="en-US" dirty="0" smtClean="0"/>
              <a:t>Who led it: </a:t>
            </a:r>
            <a:r>
              <a:rPr lang="en-US" dirty="0" smtClean="0"/>
              <a:t>John Brown (same from Bleeding Kansas)- he is captured by Robert E. Lee and executed.  This divides the country even more: North sees him as a hero/martyr and the South sees him as a terrorist. </a:t>
            </a:r>
            <a:endParaRPr lang="en-US" dirty="0" smtClean="0"/>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1387</TotalTime>
  <Words>1181</Words>
  <Application>Microsoft Office PowerPoint</Application>
  <PresentationFormat>On-screen Show (4:3)</PresentationFormat>
  <Paragraphs>77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Missouri Compromise</vt:lpstr>
      <vt:lpstr>Publishing of The Liberator</vt:lpstr>
      <vt:lpstr>Nat Turner’s Rebellion</vt:lpstr>
      <vt:lpstr>Compromise of 1850</vt:lpstr>
      <vt:lpstr>Uncle Tom’s Cabin</vt:lpstr>
      <vt:lpstr>Kansas-Nebraska Act</vt:lpstr>
      <vt:lpstr>Bleeding Kansas</vt:lpstr>
      <vt:lpstr>Dred Scott v. Sandford</vt:lpstr>
      <vt:lpstr>Attack on Harper’s Ferry</vt:lpstr>
      <vt:lpstr>Lincoln-Douglas Debates</vt:lpstr>
      <vt:lpstr>Election of Lincoln</vt:lpstr>
      <vt:lpstr>Fort Sumter</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Missouri Compromise</dc:title>
  <dc:creator>pete</dc:creator>
  <cp:lastModifiedBy>pete</cp:lastModifiedBy>
  <cp:revision>132</cp:revision>
  <dcterms:created xsi:type="dcterms:W3CDTF">2013-09-23T12:14:59Z</dcterms:created>
  <dcterms:modified xsi:type="dcterms:W3CDTF">2014-01-23T14:02:41Z</dcterms:modified>
</cp:coreProperties>
</file>