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Chart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Rachel Carson</a:t>
            </a:r>
          </a:p>
          <a:p>
            <a:r>
              <a:rPr lang="en-US" dirty="0" smtClean="0"/>
              <a:t>Cesar Chavez</a:t>
            </a:r>
          </a:p>
          <a:p>
            <a:r>
              <a:rPr lang="en-US" dirty="0" smtClean="0"/>
              <a:t>Bob Dylan</a:t>
            </a:r>
          </a:p>
          <a:p>
            <a:r>
              <a:rPr lang="en-US" dirty="0" smtClean="0"/>
              <a:t>Joan Baez</a:t>
            </a:r>
          </a:p>
          <a:p>
            <a:r>
              <a:rPr lang="en-US" dirty="0" smtClean="0"/>
              <a:t>Ralph Nader</a:t>
            </a:r>
          </a:p>
          <a:p>
            <a:r>
              <a:rPr lang="en-US" dirty="0" smtClean="0"/>
              <a:t>Tom Hayden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8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Griswold v. </a:t>
            </a:r>
            <a:r>
              <a:rPr lang="en-US" dirty="0" err="1" smtClean="0"/>
              <a:t>connecticut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1" y="2063396"/>
            <a:ext cx="4842164" cy="3311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Berlin Sans FB" panose="020E0602020502020306" pitchFamily="34" charset="0"/>
              </a:rPr>
              <a:t>Griswold convicted of giving birth control counseling to married couples</a:t>
            </a:r>
          </a:p>
          <a:p>
            <a:pPr>
              <a:defRPr/>
            </a:pPr>
            <a:r>
              <a:rPr lang="en-US" altLang="en-US" dirty="0" smtClean="0">
                <a:latin typeface="Berlin Sans FB" panose="020E0602020502020306" pitchFamily="34" charset="0"/>
              </a:rPr>
              <a:t>Ruling </a:t>
            </a:r>
            <a:r>
              <a:rPr lang="en-US" altLang="en-US" dirty="0">
                <a:latin typeface="Berlin Sans FB" panose="020E0602020502020306" pitchFamily="34" charset="0"/>
              </a:rPr>
              <a:t>states that states cannot try to prevent a woman’s access to birth control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144" y="2151087"/>
            <a:ext cx="3334801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Escobedo v. </a:t>
            </a:r>
            <a:r>
              <a:rPr lang="en-US" dirty="0" err="1" smtClean="0"/>
              <a:t>illinois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63396"/>
            <a:ext cx="4675909" cy="3311189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latin typeface="Berlin Sans FB" panose="020E0602020502020306" pitchFamily="34" charset="0"/>
              </a:rPr>
              <a:t>Escobedo and lawyer were prevented from seeing each other during his questioning</a:t>
            </a:r>
          </a:p>
          <a:p>
            <a:r>
              <a:rPr lang="en-US" altLang="en-US" dirty="0">
                <a:latin typeface="Berlin Sans FB" panose="020E0602020502020306" pitchFamily="34" charset="0"/>
              </a:rPr>
              <a:t>Ends up confessing to murder</a:t>
            </a:r>
          </a:p>
          <a:p>
            <a:r>
              <a:rPr lang="en-US" altLang="en-US" dirty="0">
                <a:latin typeface="Berlin Sans FB" panose="020E0602020502020306" pitchFamily="34" charset="0"/>
              </a:rPr>
              <a:t>Right to a lawyer during questioning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924" y="685800"/>
            <a:ext cx="35847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1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 v. </a:t>
            </a:r>
            <a:r>
              <a:rPr lang="en-US" dirty="0" err="1" smtClean="0"/>
              <a:t>ohio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63396"/>
            <a:ext cx="4374573" cy="331118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Berlin Sans FB" panose="020E0602020502020306" pitchFamily="34" charset="0"/>
              </a:rPr>
              <a:t>Search of Mapp’s house for betting slips uncovered obscene materials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Berlin Sans FB" panose="020E0602020502020306" pitchFamily="34" charset="0"/>
              </a:rPr>
              <a:t>People </a:t>
            </a:r>
            <a:r>
              <a:rPr lang="en-US" altLang="en-US" dirty="0">
                <a:latin typeface="Berlin Sans FB" panose="020E0602020502020306" pitchFamily="34" charset="0"/>
              </a:rPr>
              <a:t>are protected against unwarranted search and seizure – </a:t>
            </a:r>
            <a:r>
              <a:rPr lang="en-US" altLang="en-US" u="sng" dirty="0">
                <a:latin typeface="Berlin Sans FB" panose="020E0602020502020306" pitchFamily="34" charset="0"/>
              </a:rPr>
              <a:t>specific</a:t>
            </a:r>
            <a:r>
              <a:rPr lang="en-US" altLang="en-US" dirty="0">
                <a:latin typeface="Berlin Sans FB" panose="020E0602020502020306" pitchFamily="34" charset="0"/>
              </a:rPr>
              <a:t> search warrant</a:t>
            </a:r>
            <a:endParaRPr lang="en-US" altLang="en-US" sz="1600" dirty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717" y="860599"/>
            <a:ext cx="2743438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6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v. </a:t>
            </a:r>
            <a:r>
              <a:rPr lang="en-US" dirty="0" err="1" smtClean="0"/>
              <a:t>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1" y="2063396"/>
            <a:ext cx="5413664" cy="3311189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Johnson burned flag in protest of Reagan administration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Arrested for desecration of a flag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Supreme Court classifies this as expressive conduct- freedom of speech</a:t>
            </a:r>
          </a:p>
          <a:p>
            <a:endParaRPr lang="en-US" dirty="0"/>
          </a:p>
        </p:txBody>
      </p:sp>
      <p:pic>
        <p:nvPicPr>
          <p:cNvPr id="4" name="Picture 2" descr="http://cs.cementhorizon.com/archives/flag-bu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55" y="1171864"/>
            <a:ext cx="2667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9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Baker v. </a:t>
            </a:r>
            <a:r>
              <a:rPr lang="en-US" dirty="0" err="1" smtClean="0"/>
              <a:t>carr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63396"/>
            <a:ext cx="5133109" cy="3311189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latin typeface="Berlin Sans FB" panose="020E0602020502020306" pitchFamily="34" charset="0"/>
              </a:rPr>
              <a:t>Legislative reapportionment (redistricting) had not taken place </a:t>
            </a:r>
          </a:p>
          <a:p>
            <a:r>
              <a:rPr lang="en-US" altLang="en-US" dirty="0" smtClean="0">
                <a:latin typeface="Berlin Sans FB" panose="020E0602020502020306" pitchFamily="34" charset="0"/>
              </a:rPr>
              <a:t>Allowed </a:t>
            </a:r>
            <a:r>
              <a:rPr lang="en-US" altLang="en-US" dirty="0">
                <a:latin typeface="Berlin Sans FB" panose="020E0602020502020306" pitchFamily="34" charset="0"/>
              </a:rPr>
              <a:t>the judicial system to intervene in cases where district lines are disputed- gerrymandering, population miscalculation, etc.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27" y="1463734"/>
            <a:ext cx="3865199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6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Reynolds v. sims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63396"/>
            <a:ext cx="5922818" cy="331118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1900" dirty="0">
                <a:latin typeface="Berlin Sans FB" panose="020E0602020502020306" pitchFamily="34" charset="0"/>
              </a:rPr>
              <a:t>Voters from Jefferson, Alabama challenged the apportionment of the state legislature</a:t>
            </a:r>
          </a:p>
          <a:p>
            <a:pPr>
              <a:defRPr/>
            </a:pPr>
            <a:r>
              <a:rPr lang="en-US" altLang="en-US" sz="1900" dirty="0">
                <a:latin typeface="Berlin Sans FB" panose="020E0602020502020306" pitchFamily="34" charset="0"/>
              </a:rPr>
              <a:t>Argued certain districts had smaller populations than others giving some voters more power</a:t>
            </a:r>
          </a:p>
          <a:p>
            <a:pPr>
              <a:defRPr/>
            </a:pPr>
            <a:r>
              <a:rPr lang="en-US" altLang="en-US" sz="1900" dirty="0" smtClean="0">
                <a:latin typeface="Berlin Sans FB" panose="020E0602020502020306" pitchFamily="34" charset="0"/>
              </a:rPr>
              <a:t>“</a:t>
            </a:r>
            <a:r>
              <a:rPr lang="en-US" altLang="en-US" sz="1900" dirty="0">
                <a:latin typeface="Berlin Sans FB" panose="020E0602020502020306" pitchFamily="34" charset="0"/>
              </a:rPr>
              <a:t>One man, one vote”- voting should be based on population size, not geographic size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10" y="1359536"/>
            <a:ext cx="220694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Roe v. wade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63396"/>
            <a:ext cx="5569527" cy="3311189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Roe lived in Texas and wanted to abort her pregnancy- but only life threatening cases were allowed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Supreme Court decides that women can abort through first trimester (14 weeks) due to privacy rights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741" y="1583286"/>
            <a:ext cx="3462828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9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Tinker v. des </a:t>
            </a:r>
            <a:r>
              <a:rPr lang="en-US" dirty="0" err="1" smtClean="0"/>
              <a:t>moines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1" y="2063396"/>
            <a:ext cx="5829300" cy="331118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Berlin Sans FB" panose="020E0602020502020306" pitchFamily="34" charset="0"/>
              </a:rPr>
              <a:t>Marybeth &amp; John Tinker were not allowed to wear black armbands to school to protest the war in Vietnam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Berlin Sans FB" panose="020E0602020502020306" pitchFamily="34" charset="0"/>
              </a:rPr>
              <a:t>Even </a:t>
            </a:r>
            <a:r>
              <a:rPr lang="en-US" altLang="en-US" dirty="0">
                <a:latin typeface="Berlin Sans FB" panose="020E0602020502020306" pitchFamily="34" charset="0"/>
              </a:rPr>
              <a:t>students have rights – free, silent, symbolic speech … “don’t shed their rights at the schoolhouse gate” – </a:t>
            </a:r>
            <a:r>
              <a:rPr lang="en-US" altLang="en-US" i="1" dirty="0">
                <a:latin typeface="Berlin Sans FB" panose="020E0602020502020306" pitchFamily="34" charset="0"/>
              </a:rPr>
              <a:t>as long as it doesn’t interfere with the educational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208" y="1960715"/>
            <a:ext cx="4023709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1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Engle v. </a:t>
            </a:r>
            <a:r>
              <a:rPr lang="en-US" dirty="0" err="1" smtClean="0"/>
              <a:t>vitale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63396"/>
            <a:ext cx="4696691" cy="3311189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latin typeface="Berlin Sans FB" panose="020E0602020502020306" pitchFamily="34" charset="0"/>
              </a:rPr>
              <a:t>New York tried to establish a voluntary, nondenominational prayer in schools</a:t>
            </a:r>
          </a:p>
          <a:p>
            <a:r>
              <a:rPr lang="en-US" altLang="en-US" dirty="0">
                <a:latin typeface="Berlin Sans FB" panose="020E0602020502020306" pitchFamily="34" charset="0"/>
              </a:rPr>
              <a:t>No prayer in schools allowed- by offering that time you are approving of religion in school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766" y="1718943"/>
            <a:ext cx="3700593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CA v. Bakke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1" y="2063396"/>
            <a:ext cx="6099464" cy="3311189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Bakke denied admittance twice to medical program. Out of 100 slots, 16 were saved for minority students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Bakke argued affirmative action led to reverse discrimination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Colleges can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consider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race but not have strict quotas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40" y="1592967"/>
            <a:ext cx="3048264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5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226627" cy="33111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Rachel Carson: 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Supported changes for the environment to prevent pollution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Against the use of DDT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Wrote silent spring</a:t>
            </a:r>
          </a:p>
          <a:p>
            <a:endParaRPr lang="en-US" dirty="0"/>
          </a:p>
          <a:p>
            <a:r>
              <a:rPr lang="en-US" dirty="0" smtClean="0"/>
              <a:t>UP Next: Cesar Chavez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64" y="1837765"/>
            <a:ext cx="4547754" cy="34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1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6276109" cy="3311189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CeSar</a:t>
            </a:r>
            <a:r>
              <a:rPr lang="en-US" dirty="0" smtClean="0">
                <a:latin typeface="Berlin Sans FB" panose="020E0602020502020306" pitchFamily="34" charset="0"/>
              </a:rPr>
              <a:t> Chavez: 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Fought for the rights of migrant farm workers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Helped found the national Farm Workers Association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Up Next: Bob Dylan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647" y="1959985"/>
            <a:ext cx="3997036" cy="22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621482" cy="3311189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Bob Dylan: 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Wrote protest songs like “Blowing in the Wind” and “A Hard Rain is </a:t>
            </a:r>
            <a:r>
              <a:rPr lang="en-US" dirty="0" err="1" smtClean="0">
                <a:latin typeface="Berlin Sans FB" panose="020E0602020502020306" pitchFamily="34" charset="0"/>
              </a:rPr>
              <a:t>gonna</a:t>
            </a:r>
            <a:r>
              <a:rPr lang="en-US" dirty="0" smtClean="0">
                <a:latin typeface="Berlin Sans FB" panose="020E0602020502020306" pitchFamily="34" charset="0"/>
              </a:rPr>
              <a:t> fall”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Up NEXT: Joan Baez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809" y="1546513"/>
            <a:ext cx="381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7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611091" cy="3311189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Joan Baez: 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Greatest known female folk artist during the 1960’s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Sang “Oh Freedom” at the March on Washington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UP NEXT: Ralph Nader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556" y="1949595"/>
            <a:ext cx="4274127" cy="24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8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6047509" cy="3311189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Ralph Nader: 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Wrote “Unsafe at any speed”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Helped establish safety standards for U.S. automobiles and tires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Up Next: Tom Hayden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834" y="2063396"/>
            <a:ext cx="4212849" cy="23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1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257800" cy="3311189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Tom Hayden: 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Leader of the New Left Movement</a:t>
            </a: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Founded the Students for a Democratic Society (SDS)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9" y="1837765"/>
            <a:ext cx="5567362" cy="31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8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Gideon v. wainwright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63396"/>
            <a:ext cx="4603173" cy="331118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Berlin Sans FB" panose="020E0602020502020306" pitchFamily="34" charset="0"/>
              </a:rPr>
              <a:t>Gideon could not afford attorney; state would provide one only in case of capital offense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Berlin Sans FB" panose="020E0602020502020306" pitchFamily="34" charset="0"/>
              </a:rPr>
              <a:t>States </a:t>
            </a:r>
            <a:r>
              <a:rPr lang="en-US" altLang="en-US" dirty="0">
                <a:latin typeface="Berlin Sans FB" panose="020E0602020502020306" pitchFamily="34" charset="0"/>
              </a:rPr>
              <a:t>must provide attorney to all in felony &amp; capital cases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60" y="1726266"/>
            <a:ext cx="3322608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3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Miranda v. </a:t>
            </a:r>
            <a:r>
              <a:rPr lang="en-US" dirty="0" err="1" smtClean="0"/>
              <a:t>arizona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63396"/>
            <a:ext cx="5039591" cy="3311189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latin typeface="Berlin Sans FB" panose="020E0602020502020306" pitchFamily="34" charset="0"/>
              </a:rPr>
              <a:t>Miranda was convicted of rape &amp; kidnapping based on statements he made to police</a:t>
            </a:r>
          </a:p>
          <a:p>
            <a:r>
              <a:rPr lang="en-US" altLang="en-US" dirty="0" smtClean="0">
                <a:latin typeface="Berlin Sans FB" panose="020E0602020502020306" pitchFamily="34" charset="0"/>
              </a:rPr>
              <a:t>Police </a:t>
            </a:r>
            <a:r>
              <a:rPr lang="en-US" altLang="en-US" dirty="0">
                <a:latin typeface="Berlin Sans FB" panose="020E0602020502020306" pitchFamily="34" charset="0"/>
              </a:rPr>
              <a:t>must inform suspects of their rights before questioning:  the Miranda Warnings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381" y="1582864"/>
            <a:ext cx="3353091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57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724</TotalTime>
  <Words>598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Berlin Sans FB</vt:lpstr>
      <vt:lpstr>Impact</vt:lpstr>
      <vt:lpstr>Main Event</vt:lpstr>
      <vt:lpstr>Civil Rights Chart </vt:lpstr>
      <vt:lpstr>Civil Rights Chart</vt:lpstr>
      <vt:lpstr>Civil Rights Chart</vt:lpstr>
      <vt:lpstr>Civil Rights Chart</vt:lpstr>
      <vt:lpstr>Civil Rights Chart</vt:lpstr>
      <vt:lpstr>Civil Rights Chart</vt:lpstr>
      <vt:lpstr>Civil Rights Chart</vt:lpstr>
      <vt:lpstr>Gideon v. wainwright</vt:lpstr>
      <vt:lpstr>Miranda v. arizona</vt:lpstr>
      <vt:lpstr>Griswold v. connecticut</vt:lpstr>
      <vt:lpstr>Escobedo v. illinois</vt:lpstr>
      <vt:lpstr>Mapp v. ohio</vt:lpstr>
      <vt:lpstr>Texas v. johnson</vt:lpstr>
      <vt:lpstr>Baker v. carr</vt:lpstr>
      <vt:lpstr>Reynolds v. sims</vt:lpstr>
      <vt:lpstr>Roe v. wade</vt:lpstr>
      <vt:lpstr>Tinker v. des moines</vt:lpstr>
      <vt:lpstr>Engle v. vitale</vt:lpstr>
      <vt:lpstr>University of CA v. Bakke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Chart</dc:title>
  <dc:creator>Church, Amanda G.</dc:creator>
  <cp:lastModifiedBy>Church, Amanda G.</cp:lastModifiedBy>
  <cp:revision>13</cp:revision>
  <dcterms:created xsi:type="dcterms:W3CDTF">2016-05-09T18:56:08Z</dcterms:created>
  <dcterms:modified xsi:type="dcterms:W3CDTF">2016-05-12T16:20:03Z</dcterms:modified>
</cp:coreProperties>
</file>