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 id="268" r:id="rId15"/>
    <p:sldId id="269" r:id="rId16"/>
    <p:sldId id="270" r:id="rId17"/>
    <p:sldId id="272" r:id="rId18"/>
    <p:sldId id="271" r:id="rId19"/>
    <p:sldId id="273" r:id="rId20"/>
    <p:sldId id="274" r:id="rId21"/>
    <p:sldId id="275" r:id="rId22"/>
    <p:sldId id="276" r:id="rId23"/>
    <p:sldId id="277" r:id="rId24"/>
    <p:sldId id="278" r:id="rId25"/>
    <p:sldId id="281" r:id="rId26"/>
    <p:sldId id="279" r:id="rId27"/>
    <p:sldId id="283" r:id="rId28"/>
    <p:sldId id="284" r:id="rId29"/>
    <p:sldId id="28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10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82054-7E09-4CCA-A872-B8F8F8DFB0F1}" type="datetimeFigureOut">
              <a:rPr lang="en-US" smtClean="0"/>
              <a:t>7/27/2015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7412B-6E77-4328-8803-19182270CC5D}" type="slidenum">
              <a:rPr lang="en-US" smtClean="0"/>
              <a:t>‹#›</a:t>
            </a:fld>
            <a:endParaRPr lang="en-US"/>
          </a:p>
        </p:txBody>
      </p:sp>
    </p:spTree>
    <p:extLst>
      <p:ext uri="{BB962C8B-B14F-4D97-AF65-F5344CB8AC3E}">
        <p14:creationId xmlns:p14="http://schemas.microsoft.com/office/powerpoint/2010/main" val="12636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B235F35-04C3-4C25-BFA8-6E7E9EA9A9A4}" type="slidenum">
              <a:rPr lang="en-US" sz="1200" b="0">
                <a:latin typeface="Arial" panose="020B0604020202020204" pitchFamily="34" charset="0"/>
              </a:rPr>
              <a:pPr eaLnBrk="1" hangingPunct="1"/>
              <a:t>7</a:t>
            </a:fld>
            <a:endParaRPr lang="en-US" sz="1200" b="0">
              <a:latin typeface="Arial" panose="020B0604020202020204"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anose="020B0604020202020204" pitchFamily="34" charset="0"/>
              </a:rPr>
              <a:t>The trading floor of the New York Stock Exchange just after the crash of 1929. On Black Tuesday, October twenty-ninth, the market collapsed. In a single day, sixteen million shares were traded--a record--and thirty billion dollars vanished into thin air. Westinghouse lost two thirds of its September value. DuPont dropped seventy points. The "Era of Get Rich Quick" was over. Jack Dempsey, America's first millionaire athlete, lost $3 million. Cynical New York hotel clerks asked incoming guests, "You want a room for sleeping or jumping?"</a:t>
            </a:r>
            <a:br>
              <a:rPr lang="en-US" b="1" smtClean="0">
                <a:latin typeface="Arial" panose="020B0604020202020204" pitchFamily="34" charset="0"/>
              </a:rPr>
            </a:br>
            <a:endParaRPr lang="en-US" b="1" smtClean="0">
              <a:latin typeface="Arial" panose="020B0604020202020204" pitchFamily="34" charset="0"/>
            </a:endParaRPr>
          </a:p>
        </p:txBody>
      </p:sp>
    </p:spTree>
    <p:extLst>
      <p:ext uri="{BB962C8B-B14F-4D97-AF65-F5344CB8AC3E}">
        <p14:creationId xmlns:p14="http://schemas.microsoft.com/office/powerpoint/2010/main" val="4106489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1B16DF0-0B05-4BD9-B5B4-C3451CE344D5}" type="slidenum">
              <a:rPr lang="en-US" sz="1200" b="0">
                <a:latin typeface="Arial" panose="020B0604020202020204" pitchFamily="34" charset="0"/>
              </a:rPr>
              <a:pPr eaLnBrk="1" hangingPunct="1"/>
              <a:t>20</a:t>
            </a:fld>
            <a:endParaRPr lang="en-US" sz="1200" b="0">
              <a:latin typeface="Arial" panose="020B0604020202020204"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02310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D2E35AB-888B-45A2-A73D-027BD06A8261}" type="slidenum">
              <a:rPr lang="en-US" sz="1200" b="0">
                <a:latin typeface="Arial" panose="020B0604020202020204" pitchFamily="34" charset="0"/>
              </a:rPr>
              <a:pPr eaLnBrk="1" hangingPunct="1"/>
              <a:t>21</a:t>
            </a:fld>
            <a:endParaRPr lang="en-US" sz="1200" b="0">
              <a:latin typeface="Arial" panose="020B0604020202020204"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0255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9AFD2DEF-3197-49DD-B9F5-15A52B3C49E3}" type="slidenum">
              <a:rPr lang="en-US" sz="1200" b="0">
                <a:latin typeface="Arial" panose="020B0604020202020204" pitchFamily="34" charset="0"/>
              </a:rPr>
              <a:pPr eaLnBrk="1" hangingPunct="1"/>
              <a:t>22</a:t>
            </a:fld>
            <a:endParaRPr lang="en-US" sz="1200" b="0">
              <a:latin typeface="Arial" panose="020B0604020202020204" pitchFamily="34"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160457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F51D212-DE7C-4EBD-A423-2667F0472226}" type="slidenum">
              <a:rPr lang="en-US" sz="1200" b="0">
                <a:latin typeface="Arial" panose="020B0604020202020204" pitchFamily="34" charset="0"/>
              </a:rPr>
              <a:pPr eaLnBrk="1" hangingPunct="1"/>
              <a:t>23</a:t>
            </a:fld>
            <a:endParaRPr lang="en-US" sz="1200" b="0">
              <a:latin typeface="Arial" panose="020B0604020202020204"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37252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65D8585-971B-4A82-B7BD-AE0123531FD6}" type="slidenum">
              <a:rPr lang="en-US" sz="1200" b="0">
                <a:latin typeface="Arial" panose="020B0604020202020204" pitchFamily="34" charset="0"/>
              </a:rPr>
              <a:pPr eaLnBrk="1" hangingPunct="1"/>
              <a:t>24</a:t>
            </a:fld>
            <a:endParaRPr lang="en-US" sz="1200" b="0">
              <a:latin typeface="Arial" panose="020B0604020202020204" pitchFamily="34"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67723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56342D78-D567-4044-8030-DBF6F719C4E1}" type="slidenum">
              <a:rPr lang="en-US" sz="1200" b="0">
                <a:latin typeface="Arial" panose="020B0604020202020204" pitchFamily="34" charset="0"/>
              </a:rPr>
              <a:pPr eaLnBrk="1" hangingPunct="1"/>
              <a:t>26</a:t>
            </a:fld>
            <a:endParaRPr lang="en-US" sz="1200" b="0">
              <a:latin typeface="Arial" panose="020B0604020202020204" pitchFamily="34"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94327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BB0447BA-2514-44E8-ACE9-25FCBCCB2AFD}" type="slidenum">
              <a:rPr lang="en-US" sz="1200" b="0">
                <a:latin typeface="Arial" panose="020B0604020202020204" pitchFamily="34" charset="0"/>
              </a:rPr>
              <a:pPr eaLnBrk="1" hangingPunct="1"/>
              <a:t>27</a:t>
            </a:fld>
            <a:endParaRPr lang="en-US" sz="1200" b="0">
              <a:latin typeface="Arial" panose="020B0604020202020204" pitchFamily="34"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5106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0E3D66AD-50EE-4104-8835-0AB92379AFFF}" type="slidenum">
              <a:rPr lang="en-US" sz="1200" b="0">
                <a:latin typeface="Arial" panose="020B0604020202020204" pitchFamily="34" charset="0"/>
              </a:rPr>
              <a:pPr eaLnBrk="1" hangingPunct="1"/>
              <a:t>28</a:t>
            </a:fld>
            <a:endParaRPr lang="en-US" sz="1200" b="0">
              <a:latin typeface="Arial" panose="020B0604020202020204"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9848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45D21A0E-53CE-4599-9C64-5925913DEC26}" type="slidenum">
              <a:rPr lang="en-US" sz="1200" b="0">
                <a:latin typeface="Arial" panose="020B0604020202020204" pitchFamily="34" charset="0"/>
              </a:rPr>
              <a:pPr eaLnBrk="1" hangingPunct="1"/>
              <a:t>29</a:t>
            </a:fld>
            <a:endParaRPr lang="en-US" sz="1200" b="0">
              <a:latin typeface="Arial" panose="020B0604020202020204" pitchFamily="34"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74395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B8E363B9-B5BF-453A-9721-F36C7405B0F2}" type="slidenum">
              <a:rPr lang="en-US" sz="1200" b="0">
                <a:latin typeface="Arial" panose="020B0604020202020204" pitchFamily="34" charset="0"/>
              </a:rPr>
              <a:pPr eaLnBrk="1" hangingPunct="1"/>
              <a:t>30</a:t>
            </a:fld>
            <a:endParaRPr lang="en-US" sz="1200" b="0">
              <a:latin typeface="Arial" panose="020B0604020202020204" pitchFamily="34"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22560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ECFBEC2-CA10-4ECD-848F-7F3EC447F243}" type="slidenum">
              <a:rPr lang="en-US" sz="1200" b="0">
                <a:latin typeface="Arial" panose="020B0604020202020204" pitchFamily="34" charset="0"/>
              </a:rPr>
              <a:pPr eaLnBrk="1" hangingPunct="1"/>
              <a:t>8</a:t>
            </a:fld>
            <a:endParaRPr lang="en-US" sz="1200" b="0">
              <a:latin typeface="Arial" panose="020B0604020202020204"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73190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D332DD1E-FE6A-4D31-BD0E-6BBC8CAF296D}" type="slidenum">
              <a:rPr lang="en-US" sz="1200" b="0">
                <a:latin typeface="Arial" panose="020B0604020202020204" pitchFamily="34" charset="0"/>
              </a:rPr>
              <a:pPr eaLnBrk="1" hangingPunct="1"/>
              <a:t>31</a:t>
            </a:fld>
            <a:endParaRPr lang="en-US" sz="1200" b="0">
              <a:latin typeface="Arial" panose="020B0604020202020204" pitchFamily="34"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55685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3BD6319-7BA3-48B7-A9FA-A2645520C618}" type="slidenum">
              <a:rPr lang="en-US" sz="1200" b="0">
                <a:latin typeface="Arial" panose="020B0604020202020204" pitchFamily="34" charset="0"/>
              </a:rPr>
              <a:pPr eaLnBrk="1" hangingPunct="1"/>
              <a:t>32</a:t>
            </a:fld>
            <a:endParaRPr lang="en-US" sz="1200" b="0">
              <a:latin typeface="Arial" panose="020B0604020202020204" pitchFamily="34"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008717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59E8EA75-83BE-4D7C-A9BF-2598B03B2B12}" type="slidenum">
              <a:rPr lang="en-US" sz="1200" b="0">
                <a:latin typeface="Arial" panose="020B0604020202020204" pitchFamily="34" charset="0"/>
              </a:rPr>
              <a:pPr eaLnBrk="1" hangingPunct="1"/>
              <a:t>33</a:t>
            </a:fld>
            <a:endParaRPr lang="en-US" sz="1200" b="0">
              <a:latin typeface="Arial" panose="020B0604020202020204"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40583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1D194453-BA91-4AB3-8DD1-BD5FAB7EE4A8}" type="slidenum">
              <a:rPr lang="en-US" sz="1200" b="0">
                <a:latin typeface="Arial" panose="020B0604020202020204" pitchFamily="34" charset="0"/>
              </a:rPr>
              <a:pPr eaLnBrk="1" hangingPunct="1"/>
              <a:t>34</a:t>
            </a:fld>
            <a:endParaRPr lang="en-US" sz="1200" b="0">
              <a:latin typeface="Arial" panose="020B0604020202020204" pitchFamily="34"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42193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B061184F-849A-420E-BAB2-5C1C38FDAE0F}" type="slidenum">
              <a:rPr lang="en-US" sz="1200" b="0">
                <a:latin typeface="Arial" panose="020B0604020202020204" pitchFamily="34" charset="0"/>
              </a:rPr>
              <a:pPr eaLnBrk="1" hangingPunct="1"/>
              <a:t>35</a:t>
            </a:fld>
            <a:endParaRPr lang="en-US" sz="1200" b="0">
              <a:latin typeface="Arial" panose="020B0604020202020204" pitchFamily="34"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56863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2706D4A3-4A11-4F19-A9FE-A241A455E45A}" type="slidenum">
              <a:rPr lang="en-US" sz="1200" b="0">
                <a:latin typeface="Arial" panose="020B0604020202020204" pitchFamily="34" charset="0"/>
              </a:rPr>
              <a:pPr eaLnBrk="1" hangingPunct="1"/>
              <a:t>36</a:t>
            </a:fld>
            <a:endParaRPr lang="en-US" sz="1200" b="0">
              <a:latin typeface="Arial" panose="020B0604020202020204" pitchFamily="34"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705655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5AC79BD-0B24-48BA-AC73-871A100C7D6F}" type="slidenum">
              <a:rPr lang="en-US" sz="1200" b="0">
                <a:latin typeface="Arial" panose="020B0604020202020204" pitchFamily="34" charset="0"/>
              </a:rPr>
              <a:pPr eaLnBrk="1" hangingPunct="1"/>
              <a:t>37</a:t>
            </a:fld>
            <a:endParaRPr lang="en-US" sz="1200" b="0">
              <a:latin typeface="Arial" panose="020B0604020202020204"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82955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0B222C55-F945-48E8-999F-A653B5489C50}" type="slidenum">
              <a:rPr lang="en-US" sz="1200" b="0">
                <a:latin typeface="Arial" panose="020B0604020202020204" pitchFamily="34" charset="0"/>
              </a:rPr>
              <a:pPr eaLnBrk="1" hangingPunct="1"/>
              <a:t>38</a:t>
            </a:fld>
            <a:endParaRPr lang="en-US" sz="1200" b="0">
              <a:latin typeface="Arial" panose="020B0604020202020204" pitchFamily="34"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50335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FE2EBE50-94F0-4ECE-8116-AA6466276542}" type="slidenum">
              <a:rPr lang="en-US" sz="1200" b="0">
                <a:latin typeface="Arial" panose="020B0604020202020204" pitchFamily="34" charset="0"/>
              </a:rPr>
              <a:pPr eaLnBrk="1" hangingPunct="1"/>
              <a:t>39</a:t>
            </a:fld>
            <a:endParaRPr lang="en-US" sz="1200" b="0">
              <a:latin typeface="Arial" panose="020B0604020202020204" pitchFamily="34"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251565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EAAA16B-00FB-4766-BDA7-6D1D4062D9E6}" type="slidenum">
              <a:rPr lang="en-US" sz="1200" b="0">
                <a:latin typeface="Arial" panose="020B0604020202020204" pitchFamily="34" charset="0"/>
              </a:rPr>
              <a:pPr eaLnBrk="1" hangingPunct="1"/>
              <a:t>40</a:t>
            </a:fld>
            <a:endParaRPr lang="en-US" sz="1200" b="0">
              <a:latin typeface="Arial" panose="020B0604020202020204" pitchFamily="34"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5418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5310FC08-97D1-4B2A-8A41-CC22C7D2638F}" type="slidenum">
              <a:rPr lang="en-US" sz="1200" b="0">
                <a:latin typeface="Arial" panose="020B0604020202020204" pitchFamily="34" charset="0"/>
              </a:rPr>
              <a:pPr eaLnBrk="1" hangingPunct="1"/>
              <a:t>9</a:t>
            </a:fld>
            <a:endParaRPr lang="en-US" sz="1200" b="0">
              <a:latin typeface="Arial" panose="020B0604020202020204"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6404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9BFD940-625A-44E5-A598-50D37EA9C25A}" type="slidenum">
              <a:rPr lang="en-US" sz="1200" b="0">
                <a:latin typeface="Arial" panose="020B0604020202020204" pitchFamily="34" charset="0"/>
              </a:rPr>
              <a:pPr eaLnBrk="1" hangingPunct="1"/>
              <a:t>41</a:t>
            </a:fld>
            <a:endParaRPr lang="en-US" sz="1200" b="0">
              <a:latin typeface="Arial" panose="020B0604020202020204"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56848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538A961-6F85-46B4-8DCA-1BAF38199786}" type="slidenum">
              <a:rPr lang="en-US" sz="1200" b="0">
                <a:latin typeface="Arial" panose="020B0604020202020204" pitchFamily="34" charset="0"/>
              </a:rPr>
              <a:pPr eaLnBrk="1" hangingPunct="1"/>
              <a:t>42</a:t>
            </a:fld>
            <a:endParaRPr lang="en-US" sz="1200" b="0">
              <a:latin typeface="Arial" panose="020B0604020202020204"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57919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3E34C03-D33C-45FB-9149-5C936BF7DDA8}" type="slidenum">
              <a:rPr lang="en-US" sz="1200" b="0">
                <a:latin typeface="Arial" panose="020B0604020202020204" pitchFamily="34" charset="0"/>
              </a:rPr>
              <a:pPr eaLnBrk="1" hangingPunct="1"/>
              <a:t>43</a:t>
            </a:fld>
            <a:endParaRPr lang="en-US" sz="1200" b="0">
              <a:latin typeface="Arial" panose="020B0604020202020204"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01199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4DA4D577-D94E-4D27-B0A1-3B94FA031A3B}" type="slidenum">
              <a:rPr lang="en-US" sz="1200" b="0">
                <a:latin typeface="Arial" panose="020B0604020202020204" pitchFamily="34" charset="0"/>
              </a:rPr>
              <a:pPr eaLnBrk="1" hangingPunct="1"/>
              <a:t>44</a:t>
            </a:fld>
            <a:endParaRPr lang="en-US" sz="1200" b="0">
              <a:latin typeface="Arial" panose="020B0604020202020204"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63664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E349623-494B-4ACB-8E35-EA336773FB57}" type="slidenum">
              <a:rPr lang="en-US" sz="1200" b="0">
                <a:latin typeface="Arial" panose="020B0604020202020204" pitchFamily="34" charset="0"/>
              </a:rPr>
              <a:pPr eaLnBrk="1" hangingPunct="1"/>
              <a:t>45</a:t>
            </a:fld>
            <a:endParaRPr lang="en-US" sz="1200" b="0">
              <a:latin typeface="Arial" panose="020B0604020202020204"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459716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B3AAE7F6-7E3A-4734-8AD0-A6816AB42165}" type="slidenum">
              <a:rPr lang="en-US" sz="1200" b="0">
                <a:latin typeface="Arial" panose="020B0604020202020204" pitchFamily="34" charset="0"/>
              </a:rPr>
              <a:pPr eaLnBrk="1" hangingPunct="1"/>
              <a:t>46</a:t>
            </a:fld>
            <a:endParaRPr lang="en-US" sz="1200" b="0">
              <a:latin typeface="Arial" panose="020B0604020202020204" pitchFamily="34"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464765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42B1709E-D435-47AA-8625-FB9799F4E6EA}" type="slidenum">
              <a:rPr lang="en-US" sz="1200" b="0">
                <a:latin typeface="Arial" panose="020B0604020202020204" pitchFamily="34" charset="0"/>
              </a:rPr>
              <a:pPr eaLnBrk="1" hangingPunct="1"/>
              <a:t>47</a:t>
            </a:fld>
            <a:endParaRPr lang="en-US" sz="1200" b="0">
              <a:latin typeface="Arial" panose="020B0604020202020204"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844868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036FEDAD-3C0C-4EC0-A1CA-14234DB98DEF}" type="slidenum">
              <a:rPr lang="en-US" sz="1200" b="0">
                <a:latin typeface="Arial" panose="020B0604020202020204" pitchFamily="34" charset="0"/>
              </a:rPr>
              <a:pPr eaLnBrk="1" hangingPunct="1"/>
              <a:t>48</a:t>
            </a:fld>
            <a:endParaRPr lang="en-US" sz="1200" b="0">
              <a:latin typeface="Arial" panose="020B0604020202020204" pitchFamily="34"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536325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3D13966-8275-407A-AC9B-76770F045436}" type="slidenum">
              <a:rPr lang="en-US" sz="1200" b="0">
                <a:latin typeface="Arial" panose="020B0604020202020204" pitchFamily="34" charset="0"/>
              </a:rPr>
              <a:pPr eaLnBrk="1" hangingPunct="1"/>
              <a:t>49</a:t>
            </a:fld>
            <a:endParaRPr lang="en-US" sz="1200" b="0">
              <a:latin typeface="Arial" panose="020B0604020202020204"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10984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1C8AB03-243D-4281-98B0-6808463527B5}" type="slidenum">
              <a:rPr lang="en-US" sz="1200" b="0">
                <a:latin typeface="Arial" panose="020B0604020202020204" pitchFamily="34" charset="0"/>
              </a:rPr>
              <a:pPr eaLnBrk="1" hangingPunct="1"/>
              <a:t>50</a:t>
            </a:fld>
            <a:endParaRPr lang="en-US" sz="1200" b="0">
              <a:latin typeface="Arial" panose="020B0604020202020204" pitchFamily="34"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02327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5A01FB9A-67E1-4DE5-974D-335469C1DB5D}" type="slidenum">
              <a:rPr lang="en-US" sz="1200" b="0">
                <a:latin typeface="Arial" panose="020B0604020202020204" pitchFamily="34" charset="0"/>
              </a:rPr>
              <a:pPr eaLnBrk="1" hangingPunct="1"/>
              <a:t>10</a:t>
            </a:fld>
            <a:endParaRPr lang="en-US" sz="1200" b="0">
              <a:latin typeface="Arial" panose="020B0604020202020204"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991162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733C5B82-1189-4A38-96DF-651AB22A08EC}" type="slidenum">
              <a:rPr lang="en-US" sz="1200" b="0">
                <a:latin typeface="Arial" panose="020B0604020202020204" pitchFamily="34" charset="0"/>
              </a:rPr>
              <a:pPr eaLnBrk="1" hangingPunct="1"/>
              <a:t>51</a:t>
            </a:fld>
            <a:endParaRPr lang="en-US" sz="1200" b="0">
              <a:latin typeface="Arial" panose="020B0604020202020204" pitchFamily="34"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163774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16BCF114-4EA2-47B5-9951-2B2FC1E0227C}" type="slidenum">
              <a:rPr lang="en-US" sz="1200" b="0">
                <a:latin typeface="Arial" panose="020B0604020202020204" pitchFamily="34" charset="0"/>
              </a:rPr>
              <a:pPr eaLnBrk="1" hangingPunct="1"/>
              <a:t>52</a:t>
            </a:fld>
            <a:endParaRPr lang="en-US" sz="1200" b="0">
              <a:latin typeface="Arial" panose="020B0604020202020204" pitchFamily="34"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351071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24F5A1DB-FC82-4632-A9C6-95D06F5140AA}" type="slidenum">
              <a:rPr lang="en-US" sz="1200" b="0">
                <a:latin typeface="Arial" panose="020B0604020202020204" pitchFamily="34" charset="0"/>
              </a:rPr>
              <a:pPr eaLnBrk="1" hangingPunct="1"/>
              <a:t>53</a:t>
            </a:fld>
            <a:endParaRPr lang="en-US" sz="1200" b="0">
              <a:latin typeface="Arial" panose="020B0604020202020204" pitchFamily="34"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225994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3CE07C80-2B45-45F6-BBD2-7603AEB3E707}" type="slidenum">
              <a:rPr lang="en-US" sz="1200" b="0">
                <a:latin typeface="Arial" panose="020B0604020202020204" pitchFamily="34" charset="0"/>
              </a:rPr>
              <a:pPr eaLnBrk="1" hangingPunct="1"/>
              <a:t>54</a:t>
            </a:fld>
            <a:endParaRPr lang="en-US" sz="1200" b="0">
              <a:latin typeface="Arial" panose="020B0604020202020204" pitchFamily="34"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ANTI CAPITALIST MEANT HE WAS AGAINST THE FUNDAMENTAL U.S. ECONOMIC SYSTEM OF PRIVATE OWNERSHIP OF THE MEANS OF PRODUCTION</a:t>
            </a:r>
          </a:p>
        </p:txBody>
      </p:sp>
    </p:spTree>
    <p:extLst>
      <p:ext uri="{BB962C8B-B14F-4D97-AF65-F5344CB8AC3E}">
        <p14:creationId xmlns:p14="http://schemas.microsoft.com/office/powerpoint/2010/main" val="2908447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D7EFC3CE-589D-4155-BA80-DB0C238C1EAE}" type="slidenum">
              <a:rPr lang="en-US" sz="1200" b="0">
                <a:latin typeface="Arial" panose="020B0604020202020204" pitchFamily="34" charset="0"/>
              </a:rPr>
              <a:pPr eaLnBrk="1" hangingPunct="1"/>
              <a:t>55</a:t>
            </a:fld>
            <a:endParaRPr lang="en-US" sz="1200" b="0">
              <a:latin typeface="Arial" panose="020B0604020202020204" pitchFamily="34"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04103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1FD98443-36F7-448C-9C98-2F36714BB27D}" type="slidenum">
              <a:rPr lang="en-US" sz="1200" b="0">
                <a:latin typeface="Arial" panose="020B0604020202020204" pitchFamily="34" charset="0"/>
              </a:rPr>
              <a:pPr eaLnBrk="1" hangingPunct="1"/>
              <a:t>56</a:t>
            </a:fld>
            <a:endParaRPr lang="en-US" sz="1200" b="0">
              <a:latin typeface="Arial" panose="020B0604020202020204"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THE DEMOCRATS HAD GAINED 90 SEATS IN THE HOUSE AND 13 IN THE SENATE IN THE 1932 ELECTION</a:t>
            </a:r>
          </a:p>
        </p:txBody>
      </p:sp>
    </p:spTree>
    <p:extLst>
      <p:ext uri="{BB962C8B-B14F-4D97-AF65-F5344CB8AC3E}">
        <p14:creationId xmlns:p14="http://schemas.microsoft.com/office/powerpoint/2010/main" val="768323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1AFC54FE-9282-4B1F-A3C6-CB14DA672C67}" type="slidenum">
              <a:rPr lang="en-US" sz="1200" b="0">
                <a:latin typeface="Arial" panose="020B0604020202020204" pitchFamily="34" charset="0"/>
              </a:rPr>
              <a:pPr eaLnBrk="1" hangingPunct="1"/>
              <a:t>57</a:t>
            </a:fld>
            <a:endParaRPr lang="en-US" sz="1200" b="0">
              <a:latin typeface="Arial" panose="020B0604020202020204" pitchFamily="34"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TODAY THE FHA IS PART OF HUD</a:t>
            </a:r>
          </a:p>
        </p:txBody>
      </p:sp>
    </p:spTree>
    <p:extLst>
      <p:ext uri="{BB962C8B-B14F-4D97-AF65-F5344CB8AC3E}">
        <p14:creationId xmlns:p14="http://schemas.microsoft.com/office/powerpoint/2010/main" val="110490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9F76F4BE-8474-4ACA-AD89-BACEB4CEB198}" type="slidenum">
              <a:rPr lang="en-US" sz="1200" b="0">
                <a:latin typeface="Arial" panose="020B0604020202020204" pitchFamily="34" charset="0"/>
              </a:rPr>
              <a:pPr eaLnBrk="1" hangingPunct="1"/>
              <a:t>58</a:t>
            </a:fld>
            <a:endParaRPr lang="en-US" sz="1200" b="0">
              <a:latin typeface="Arial" panose="020B0604020202020204" pitchFamily="34"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HARRY HOPKINS ALSO HAD BEEN IN CHARGE OF THE CWA</a:t>
            </a:r>
          </a:p>
        </p:txBody>
      </p:sp>
    </p:spTree>
    <p:extLst>
      <p:ext uri="{BB962C8B-B14F-4D97-AF65-F5344CB8AC3E}">
        <p14:creationId xmlns:p14="http://schemas.microsoft.com/office/powerpoint/2010/main" val="2097460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F7D7199-E6AF-4851-960C-53B7B0A97F1E}" type="slidenum">
              <a:rPr lang="en-US" sz="1200" b="0">
                <a:latin typeface="Arial" panose="020B0604020202020204" pitchFamily="34" charset="0"/>
              </a:rPr>
              <a:pPr eaLnBrk="1" hangingPunct="1"/>
              <a:t>59</a:t>
            </a:fld>
            <a:endParaRPr lang="en-US" sz="1200" b="0">
              <a:latin typeface="Arial" panose="020B0604020202020204" pitchFamily="34"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4261578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11A0C7F-7059-410C-98B7-12C6CA6E9057}" type="slidenum">
              <a:rPr lang="en-US" sz="1200" b="0">
                <a:latin typeface="Arial" panose="020B0604020202020204" pitchFamily="34" charset="0"/>
              </a:rPr>
              <a:pPr eaLnBrk="1" hangingPunct="1"/>
              <a:t>60</a:t>
            </a:fld>
            <a:endParaRPr lang="en-US" sz="1200" b="0">
              <a:latin typeface="Arial" panose="020B0604020202020204" pitchFamily="34"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4845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CA9BDF9-5A46-4DC4-9C5E-95E449220440}" type="slidenum">
              <a:rPr lang="en-US" sz="1200" b="0">
                <a:latin typeface="Arial" panose="020B0604020202020204" pitchFamily="34" charset="0"/>
              </a:rPr>
              <a:pPr eaLnBrk="1" hangingPunct="1"/>
              <a:t>11</a:t>
            </a:fld>
            <a:endParaRPr lang="en-US" sz="1200" b="0">
              <a:latin typeface="Arial" panose="020B0604020202020204"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572642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42786BA6-BC1B-4AFF-8389-E683700C0A88}" type="slidenum">
              <a:rPr lang="en-US" sz="1200" b="0">
                <a:latin typeface="Arial" panose="020B0604020202020204" pitchFamily="34" charset="0"/>
              </a:rPr>
              <a:pPr eaLnBrk="1" hangingPunct="1"/>
              <a:t>61</a:t>
            </a:fld>
            <a:endParaRPr lang="en-US" sz="1200" b="0">
              <a:latin typeface="Arial" panose="020B0604020202020204" pitchFamily="34"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75444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AF20927C-6980-4CE8-8456-5FEB7807A0CC}" type="slidenum">
              <a:rPr lang="en-US" sz="1200" b="0">
                <a:latin typeface="Arial" panose="020B0604020202020204" pitchFamily="34" charset="0"/>
              </a:rPr>
              <a:pPr eaLnBrk="1" hangingPunct="1"/>
              <a:t>62</a:t>
            </a:fld>
            <a:endParaRPr lang="en-US" sz="1200" b="0">
              <a:latin typeface="Arial" panose="020B0604020202020204" pitchFamily="34"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91818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DF4F6A4D-9C62-495C-87E3-25F2AF02F3BE}" type="slidenum">
              <a:rPr lang="en-US" sz="1200" b="0">
                <a:latin typeface="Arial" panose="020B0604020202020204" pitchFamily="34" charset="0"/>
              </a:rPr>
              <a:pPr eaLnBrk="1" hangingPunct="1"/>
              <a:t>63</a:t>
            </a:fld>
            <a:endParaRPr lang="en-US" sz="1200" b="0">
              <a:latin typeface="Arial" panose="020B0604020202020204"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70366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77F1336-7630-4146-BC3A-C7B1139B2D5F}" type="slidenum">
              <a:rPr lang="en-US" sz="1200" b="0">
                <a:latin typeface="Arial" panose="020B0604020202020204" pitchFamily="34" charset="0"/>
              </a:rPr>
              <a:pPr eaLnBrk="1" hangingPunct="1"/>
              <a:t>64</a:t>
            </a:fld>
            <a:endParaRPr lang="en-US" sz="1200" b="0">
              <a:latin typeface="Arial" panose="020B0604020202020204" pitchFamily="34"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067173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A18EFEB-E0DE-4E01-80AC-28C4C26B7E4A}" type="slidenum">
              <a:rPr lang="en-US" sz="1200" b="0">
                <a:latin typeface="Arial" panose="020B0604020202020204" pitchFamily="34" charset="0"/>
              </a:rPr>
              <a:pPr eaLnBrk="1" hangingPunct="1"/>
              <a:t>70</a:t>
            </a:fld>
            <a:endParaRPr lang="en-US" sz="1200" b="0">
              <a:latin typeface="Arial" panose="020B0604020202020204" pitchFamily="34"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392834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74482ACC-29A4-4361-BD57-DC75EE9C2447}" type="slidenum">
              <a:rPr lang="en-US" sz="1200" b="0">
                <a:latin typeface="Arial" panose="020B0604020202020204" pitchFamily="34" charset="0"/>
              </a:rPr>
              <a:pPr eaLnBrk="1" hangingPunct="1"/>
              <a:t>71</a:t>
            </a:fld>
            <a:endParaRPr lang="en-US" sz="1200" b="0">
              <a:latin typeface="Arial" panose="020B0604020202020204" pitchFamily="34"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564103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B0B849D3-BDC0-4855-8240-1B372817BFCA}" type="slidenum">
              <a:rPr lang="en-US" sz="1200" b="0">
                <a:latin typeface="Arial" panose="020B0604020202020204" pitchFamily="34" charset="0"/>
              </a:rPr>
              <a:pPr eaLnBrk="1" hangingPunct="1"/>
              <a:t>72</a:t>
            </a:fld>
            <a:endParaRPr lang="en-US" sz="1200" b="0">
              <a:latin typeface="Arial" panose="020B0604020202020204" pitchFamily="34"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080303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98E32B7-2BCA-4BE5-8A33-83B6F178AC95}" type="slidenum">
              <a:rPr lang="en-US" sz="1200" b="0">
                <a:latin typeface="Arial" panose="020B0604020202020204" pitchFamily="34" charset="0"/>
              </a:rPr>
              <a:pPr eaLnBrk="1" hangingPunct="1"/>
              <a:t>73</a:t>
            </a:fld>
            <a:endParaRPr lang="en-US" sz="1200" b="0">
              <a:latin typeface="Arial" panose="020B0604020202020204" pitchFamily="34"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4334985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CC210BD-04E1-453C-AF0E-C4C1216B7E60}" type="slidenum">
              <a:rPr lang="en-US" sz="1200" b="0">
                <a:latin typeface="Arial" panose="020B0604020202020204" pitchFamily="34" charset="0"/>
              </a:rPr>
              <a:pPr eaLnBrk="1" hangingPunct="1"/>
              <a:t>74</a:t>
            </a:fld>
            <a:endParaRPr lang="en-US" sz="1200" b="0">
              <a:latin typeface="Arial" panose="020B0604020202020204" pitchFamily="34"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932780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AA6C1238-95C0-4AF9-96E9-161106E023C7}" type="slidenum">
              <a:rPr lang="en-US" sz="1200" b="0">
                <a:latin typeface="Arial" panose="020B0604020202020204" pitchFamily="34" charset="0"/>
              </a:rPr>
              <a:pPr eaLnBrk="1" hangingPunct="1"/>
              <a:t>75</a:t>
            </a:fld>
            <a:endParaRPr lang="en-US" sz="1200" b="0">
              <a:latin typeface="Arial" panose="020B0604020202020204" pitchFamily="34"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8501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159D02B6-07C2-4E78-98DF-CDB2CDD87AC0}" type="slidenum">
              <a:rPr lang="en-US" sz="1200" b="0">
                <a:latin typeface="Arial" panose="020B0604020202020204" pitchFamily="34" charset="0"/>
              </a:rPr>
              <a:pPr eaLnBrk="1" hangingPunct="1"/>
              <a:t>12</a:t>
            </a:fld>
            <a:endParaRPr lang="en-US" sz="1200" b="0">
              <a:latin typeface="Arial" panose="020B0604020202020204"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126687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5ADF5C1F-57B0-4C2D-8591-15D0AD3B6BBD}" type="slidenum">
              <a:rPr lang="en-US" sz="1200" b="0">
                <a:latin typeface="Arial" panose="020B0604020202020204" pitchFamily="34" charset="0"/>
              </a:rPr>
              <a:pPr eaLnBrk="1" hangingPunct="1"/>
              <a:t>76</a:t>
            </a:fld>
            <a:endParaRPr lang="en-US" sz="1200" b="0">
              <a:latin typeface="Arial" panose="020B0604020202020204" pitchFamily="34"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3503737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5AAD6ACC-F047-4BED-83A0-DFD43CD265CB}" type="slidenum">
              <a:rPr lang="en-US" sz="1200" b="0">
                <a:latin typeface="Arial" panose="020B0604020202020204" pitchFamily="34" charset="0"/>
              </a:rPr>
              <a:pPr eaLnBrk="1" hangingPunct="1"/>
              <a:t>77</a:t>
            </a:fld>
            <a:endParaRPr lang="en-US" sz="1200" b="0">
              <a:latin typeface="Arial" panose="020B0604020202020204" pitchFamily="34"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1824798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74AC6F21-0814-4A05-8BEA-20AF1EBEB121}" type="slidenum">
              <a:rPr lang="en-US" sz="1200" b="0">
                <a:latin typeface="Arial" panose="020B0604020202020204" pitchFamily="34" charset="0"/>
              </a:rPr>
              <a:pPr eaLnBrk="1" hangingPunct="1"/>
              <a:t>78</a:t>
            </a:fld>
            <a:endParaRPr lang="en-US" sz="1200" b="0">
              <a:latin typeface="Arial" panose="020B0604020202020204" pitchFamily="34"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295099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753039D1-E23A-4175-BD71-60007670A538}" type="slidenum">
              <a:rPr lang="en-US" sz="1200" b="0">
                <a:latin typeface="Arial" panose="020B0604020202020204" pitchFamily="34" charset="0"/>
              </a:rPr>
              <a:pPr eaLnBrk="1" hangingPunct="1"/>
              <a:t>79</a:t>
            </a:fld>
            <a:endParaRPr lang="en-US" sz="1200" b="0">
              <a:latin typeface="Arial" panose="020B0604020202020204" pitchFamily="34"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57134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AA8B35B0-C13D-4594-98AD-756A000CE9CC}" type="slidenum">
              <a:rPr lang="en-US" sz="1200" b="0">
                <a:latin typeface="Arial" panose="020B0604020202020204" pitchFamily="34" charset="0"/>
              </a:rPr>
              <a:pPr eaLnBrk="1" hangingPunct="1"/>
              <a:t>14</a:t>
            </a:fld>
            <a:endParaRPr lang="en-US" sz="1200" b="0">
              <a:latin typeface="Arial" panose="020B0604020202020204"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25450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F30C10AD-C5EE-459B-9E3B-16DAC19E21D3}" type="slidenum">
              <a:rPr lang="en-US" sz="1200" b="0">
                <a:latin typeface="Arial" panose="020B0604020202020204" pitchFamily="34" charset="0"/>
              </a:rPr>
              <a:pPr eaLnBrk="1" hangingPunct="1"/>
              <a:t>15</a:t>
            </a:fld>
            <a:endParaRPr lang="en-US" sz="1200" b="0">
              <a:latin typeface="Arial" panose="020B0604020202020204"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1615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0AF5D75-0ACF-4782-801C-16D6CF8FF524}" type="slidenum">
              <a:rPr lang="en-US" sz="1200" b="0">
                <a:latin typeface="Arial" panose="020B0604020202020204" pitchFamily="34" charset="0"/>
              </a:rPr>
              <a:pPr eaLnBrk="1" hangingPunct="1"/>
              <a:t>19</a:t>
            </a:fld>
            <a:endParaRPr lang="en-US" sz="1200" b="0">
              <a:latin typeface="Arial" panose="020B0604020202020204"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4963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7/27/2015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7/27/2015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notesSlide" Target="../notesSlides/notesSlide15.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1.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audio" Target="happydaysedit.wav"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audio" Target="newDEAL.wav" TargetMode="External"/><Relationship Id="rId5" Type="http://schemas.openxmlformats.org/officeDocument/2006/relationships/image" Target="../media/image29.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audio" Target="NRA_Blues.mp3" TargetMode="Externa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audio" Target="HueyLong-AcronymsOfFDR.mp3" TargetMode="External"/><Relationship Id="rId6" Type="http://schemas.openxmlformats.org/officeDocument/2006/relationships/image" Target="../media/image35.png"/><Relationship Id="rId5" Type="http://schemas.openxmlformats.org/officeDocument/2006/relationships/image" Target="../media/image61.jpeg"/><Relationship Id="rId4" Type="http://schemas.openxmlformats.org/officeDocument/2006/relationships/image" Target="../media/image60.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audio" Target="HueyLong'ShareTheWealth'34-'Barbeque'.mp3" TargetMode="External"/><Relationship Id="rId6" Type="http://schemas.openxmlformats.org/officeDocument/2006/relationships/image" Target="../media/image35.png"/><Relationship Id="rId5" Type="http://schemas.openxmlformats.org/officeDocument/2006/relationships/image" Target="../media/image63.jpeg"/><Relationship Id="rId4" Type="http://schemas.openxmlformats.org/officeDocument/2006/relationships/image" Target="../media/image62.jpeg"/></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audio" Target="coughlin2.asf" TargetMode="External"/><Relationship Id="rId5" Type="http://schemas.openxmlformats.org/officeDocument/2006/relationships/image" Target="../media/image35.png"/><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7.emf"/><Relationship Id="rId4" Type="http://schemas.openxmlformats.org/officeDocument/2006/relationships/oleObject" Target="../embeddings/oleObject7.bin"/></Relationships>
</file>

<file path=ppt/slides/_rels/slide6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audio" Target="duststorm%20interview.mp3" TargetMode="External"/><Relationship Id="rId5" Type="http://schemas.openxmlformats.org/officeDocument/2006/relationships/image" Target="../media/image35.png"/><Relationship Id="rId4" Type="http://schemas.openxmlformats.org/officeDocument/2006/relationships/image" Target="../media/image85.png"/></Relationships>
</file>

<file path=ppt/slides/_rels/slide7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7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95.jpeg"/></Relationships>
</file>

<file path=ppt/slides/_rels/slide7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26.png"/><Relationship Id="rId5" Type="http://schemas.openxmlformats.org/officeDocument/2006/relationships/image" Target="../media/image99.jpeg"/><Relationship Id="rId4" Type="http://schemas.openxmlformats.org/officeDocument/2006/relationships/image" Target="../media/image98.jpeg"/></Relationships>
</file>

<file path=ppt/slides/_rels/slide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stkcrash.avi"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Depression</a:t>
            </a:r>
            <a:endParaRPr lang="en-US" dirty="0"/>
          </a:p>
        </p:txBody>
      </p:sp>
      <p:sp>
        <p:nvSpPr>
          <p:cNvPr id="3" name="Subtitle 2"/>
          <p:cNvSpPr>
            <a:spLocks noGrp="1"/>
          </p:cNvSpPr>
          <p:nvPr>
            <p:ph type="subTitle" idx="1"/>
          </p:nvPr>
        </p:nvSpPr>
        <p:spPr/>
        <p:txBody>
          <a:bodyPr/>
          <a:lstStyle/>
          <a:p>
            <a:r>
              <a:rPr lang="en-US" dirty="0" smtClean="0"/>
              <a:t>Leading to the New Deal</a:t>
            </a:r>
            <a:endParaRPr lang="en-US" dirty="0"/>
          </a:p>
        </p:txBody>
      </p:sp>
    </p:spTree>
    <p:extLst>
      <p:ext uri="{BB962C8B-B14F-4D97-AF65-F5344CB8AC3E}">
        <p14:creationId xmlns:p14="http://schemas.microsoft.com/office/powerpoint/2010/main" val="2908441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1ADA2BCA-3150-4FFB-AE16-D36EA5223C31}" type="slidenum">
              <a:rPr lang="en-US" sz="1400" b="0">
                <a:latin typeface="Arial" panose="020B0604020202020204" pitchFamily="34" charset="0"/>
              </a:rPr>
              <a:pPr eaLnBrk="1" hangingPunct="1"/>
              <a:t>10</a:t>
            </a:fld>
            <a:endParaRPr lang="en-US" sz="1400" b="0">
              <a:latin typeface="Arial" panose="020B0604020202020204" pitchFamily="34" charset="0"/>
            </a:endParaRPr>
          </a:p>
        </p:txBody>
      </p:sp>
      <p:graphicFrame>
        <p:nvGraphicFramePr>
          <p:cNvPr id="4098" name="Object 2"/>
          <p:cNvGraphicFramePr>
            <a:graphicFrameLocks noChangeAspect="1"/>
          </p:cNvGraphicFramePr>
          <p:nvPr/>
        </p:nvGraphicFramePr>
        <p:xfrm>
          <a:off x="1905000" y="1419226"/>
          <a:ext cx="8153400" cy="5438775"/>
        </p:xfrm>
        <a:graphic>
          <a:graphicData uri="http://schemas.openxmlformats.org/presentationml/2006/ole">
            <mc:AlternateContent xmlns:mc="http://schemas.openxmlformats.org/markup-compatibility/2006">
              <mc:Choice xmlns:v="urn:schemas-microsoft-com:vml" Requires="v">
                <p:oleObj spid="_x0000_s1030" name="Chart" r:id="rId4" imgW="6096224" imgH="4067251" progId="MSGraph.Chart.8">
                  <p:embed followColorScheme="full"/>
                </p:oleObj>
              </mc:Choice>
              <mc:Fallback>
                <p:oleObj name="Chart" r:id="rId4" imgW="6096224" imgH="4067251" progId="MSGraph.Chart.8">
                  <p:embed followColorScheme="full"/>
                  <p:pic>
                    <p:nvPicPr>
                      <p:cNvPr id="0" name=""/>
                      <p:cNvPicPr>
                        <a:picLocks noChangeAspect="1" noChangeArrowheads="1"/>
                      </p:cNvPicPr>
                      <p:nvPr/>
                    </p:nvPicPr>
                    <p:blipFill>
                      <a:blip r:embed="rId5"/>
                      <a:srcRect/>
                      <a:stretch>
                        <a:fillRect/>
                      </a:stretch>
                    </p:blipFill>
                    <p:spPr bwMode="auto">
                      <a:xfrm>
                        <a:off x="1905000" y="1419226"/>
                        <a:ext cx="8153400" cy="543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 name="Text Box 3"/>
          <p:cNvSpPr txBox="1">
            <a:spLocks noChangeArrowheads="1"/>
          </p:cNvSpPr>
          <p:nvPr/>
        </p:nvSpPr>
        <p:spPr bwMode="auto">
          <a:xfrm>
            <a:off x="1981200" y="304801"/>
            <a:ext cx="739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a:p>
        </p:txBody>
      </p:sp>
      <p:sp>
        <p:nvSpPr>
          <p:cNvPr id="4101" name="Text Box 4"/>
          <p:cNvSpPr txBox="1">
            <a:spLocks noChangeArrowheads="1"/>
          </p:cNvSpPr>
          <p:nvPr/>
        </p:nvSpPr>
        <p:spPr bwMode="auto">
          <a:xfrm>
            <a:off x="2133600" y="76200"/>
            <a:ext cx="8001000" cy="1430338"/>
          </a:xfrm>
          <a:prstGeom prst="rect">
            <a:avLst/>
          </a:prstGeom>
          <a:solidFill>
            <a:srgbClr val="E5F3AB"/>
          </a:solidFill>
          <a:ln w="5715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a:t>EFFECT OF DEPRESSION ON CONSUMER SPENDING FROM 1929 T0 1933 IN BILLIONS OF DOLLARS</a:t>
            </a:r>
          </a:p>
        </p:txBody>
      </p:sp>
    </p:spTree>
    <p:extLst>
      <p:ext uri="{BB962C8B-B14F-4D97-AF65-F5344CB8AC3E}">
        <p14:creationId xmlns:p14="http://schemas.microsoft.com/office/powerpoint/2010/main" val="4108429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D8A5DF9-6BB7-4B33-B098-53D88E88A889}" type="slidenum">
              <a:rPr lang="en-US" sz="1400" b="0">
                <a:latin typeface="Arial" panose="020B0604020202020204" pitchFamily="34" charset="0"/>
              </a:rPr>
              <a:pPr eaLnBrk="1" hangingPunct="1"/>
              <a:t>11</a:t>
            </a:fld>
            <a:endParaRPr lang="en-US" sz="1400" b="0">
              <a:latin typeface="Arial" panose="020B0604020202020204" pitchFamily="34" charset="0"/>
            </a:endParaRPr>
          </a:p>
        </p:txBody>
      </p:sp>
      <p:pic>
        <p:nvPicPr>
          <p:cNvPr id="26627" name="Picture 2" descr="statistics"/>
          <p:cNvPicPr>
            <a:picLocks noChangeAspect="1" noChangeArrowheads="1"/>
          </p:cNvPicPr>
          <p:nvPr/>
        </p:nvPicPr>
        <p:blipFill>
          <a:blip r:embed="rId3">
            <a:extLst>
              <a:ext uri="{28A0092B-C50C-407E-A947-70E740481C1C}">
                <a14:useLocalDpi xmlns:a14="http://schemas.microsoft.com/office/drawing/2010/main" val="0"/>
              </a:ext>
            </a:extLst>
          </a:blip>
          <a:srcRect l="7042" t="5197" r="2817" b="-60"/>
          <a:stretch>
            <a:fillRect/>
          </a:stretch>
        </p:blipFill>
        <p:spPr bwMode="auto">
          <a:xfrm>
            <a:off x="1752600" y="382588"/>
            <a:ext cx="8686800" cy="5713412"/>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067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83A7813-2FA1-4850-B633-453FF017B7F2}" type="slidenum">
              <a:rPr lang="en-US" sz="1400" b="0">
                <a:latin typeface="Arial" panose="020B0604020202020204" pitchFamily="34" charset="0"/>
              </a:rPr>
              <a:pPr eaLnBrk="1" hangingPunct="1"/>
              <a:t>12</a:t>
            </a:fld>
            <a:endParaRPr lang="en-US" sz="1400" b="0">
              <a:latin typeface="Arial" panose="020B0604020202020204" pitchFamily="34" charset="0"/>
            </a:endParaRPr>
          </a:p>
        </p:txBody>
      </p:sp>
      <p:graphicFrame>
        <p:nvGraphicFramePr>
          <p:cNvPr id="5122" name="Object 2"/>
          <p:cNvGraphicFramePr>
            <a:graphicFrameLocks noChangeAspect="1"/>
          </p:cNvGraphicFramePr>
          <p:nvPr/>
        </p:nvGraphicFramePr>
        <p:xfrm>
          <a:off x="1981200" y="914401"/>
          <a:ext cx="7239000" cy="4799013"/>
        </p:xfrm>
        <a:graphic>
          <a:graphicData uri="http://schemas.openxmlformats.org/presentationml/2006/ole">
            <mc:AlternateContent xmlns:mc="http://schemas.openxmlformats.org/markup-compatibility/2006">
              <mc:Choice xmlns:v="urn:schemas-microsoft-com:vml" Requires="v">
                <p:oleObj spid="_x0000_s2054" name="Chart" r:id="rId4" imgW="6096224" imgH="4067251" progId="MSGraph.Chart.8">
                  <p:embed followColorScheme="full"/>
                </p:oleObj>
              </mc:Choice>
              <mc:Fallback>
                <p:oleObj name="Chart" r:id="rId4" imgW="6096224" imgH="4067251" progId="MSGraph.Chart.8">
                  <p:embed followColorScheme="full"/>
                  <p:pic>
                    <p:nvPicPr>
                      <p:cNvPr id="0" name=""/>
                      <p:cNvPicPr>
                        <a:picLocks noChangeAspect="1" noChangeArrowheads="1"/>
                      </p:cNvPicPr>
                      <p:nvPr/>
                    </p:nvPicPr>
                    <p:blipFill>
                      <a:blip r:embed="rId5"/>
                      <a:srcRect l="9822" t="4245" b="13962"/>
                      <a:stretch>
                        <a:fillRect/>
                      </a:stretch>
                    </p:blipFill>
                    <p:spPr bwMode="auto">
                      <a:xfrm>
                        <a:off x="1981200" y="914401"/>
                        <a:ext cx="7239000" cy="479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Text Box 3"/>
          <p:cNvSpPr txBox="1">
            <a:spLocks noChangeArrowheads="1"/>
          </p:cNvSpPr>
          <p:nvPr/>
        </p:nvSpPr>
        <p:spPr bwMode="auto">
          <a:xfrm>
            <a:off x="1828800" y="304801"/>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a:p>
        </p:txBody>
      </p:sp>
      <p:sp>
        <p:nvSpPr>
          <p:cNvPr id="5125" name="Text Box 4"/>
          <p:cNvSpPr txBox="1">
            <a:spLocks noChangeArrowheads="1"/>
          </p:cNvSpPr>
          <p:nvPr/>
        </p:nvSpPr>
        <p:spPr bwMode="auto">
          <a:xfrm>
            <a:off x="1828800" y="76200"/>
            <a:ext cx="8382000" cy="707886"/>
          </a:xfrm>
          <a:prstGeom prst="rect">
            <a:avLst/>
          </a:prstGeom>
          <a:gradFill rotWithShape="1">
            <a:gsLst>
              <a:gs pos="0">
                <a:srgbClr val="FF9900"/>
              </a:gs>
              <a:gs pos="100000">
                <a:srgbClr val="764700"/>
              </a:gs>
            </a:gsLst>
            <a:lin ang="5400000" scaled="1"/>
          </a:gradFill>
          <a:ln w="5715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a:solidFill>
                  <a:schemeClr val="bg1"/>
                </a:solidFill>
              </a:rPr>
              <a:t>THE DEPRESSION CAUSED A DRAMATIC DROP IN INCOME AND SAVINGS (IN BILLIONS OF DOLLARS)</a:t>
            </a:r>
          </a:p>
        </p:txBody>
      </p:sp>
      <p:sp>
        <p:nvSpPr>
          <p:cNvPr id="5126" name="Text Box 5"/>
          <p:cNvSpPr txBox="1">
            <a:spLocks noChangeArrowheads="1"/>
          </p:cNvSpPr>
          <p:nvPr/>
        </p:nvSpPr>
        <p:spPr bwMode="auto">
          <a:xfrm>
            <a:off x="4876800" y="4953001"/>
            <a:ext cx="2209800" cy="10064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a:t>personal and corporate savings</a:t>
            </a:r>
          </a:p>
        </p:txBody>
      </p:sp>
    </p:spTree>
    <p:extLst>
      <p:ext uri="{BB962C8B-B14F-4D97-AF65-F5344CB8AC3E}">
        <p14:creationId xmlns:p14="http://schemas.microsoft.com/office/powerpoint/2010/main" val="3315170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solidFill>
                  <a:schemeClr val="tx2">
                    <a:satMod val="130000"/>
                  </a:schemeClr>
                </a:solidFill>
              </a:rPr>
              <a:t>Banks Failed</a:t>
            </a:r>
          </a:p>
        </p:txBody>
      </p:sp>
      <p:sp>
        <p:nvSpPr>
          <p:cNvPr id="12291" name="Rectangle 3"/>
          <p:cNvSpPr>
            <a:spLocks noGrp="1" noChangeArrowheads="1"/>
          </p:cNvSpPr>
          <p:nvPr>
            <p:ph idx="1"/>
          </p:nvPr>
        </p:nvSpPr>
        <p:spPr/>
        <p:txBody>
          <a:bodyPr/>
          <a:lstStyle/>
          <a:p>
            <a:pPr eaLnBrk="1" hangingPunct="1"/>
            <a:r>
              <a:rPr lang="en-US" sz="2800" dirty="0" smtClean="0"/>
              <a:t>After the crash, many begin withdrawing money from banks</a:t>
            </a:r>
          </a:p>
          <a:p>
            <a:pPr lvl="1" eaLnBrk="1" hangingPunct="1"/>
            <a:r>
              <a:rPr lang="en-US" sz="2800" dirty="0" smtClean="0"/>
              <a:t>Bank Runs   </a:t>
            </a:r>
          </a:p>
          <a:p>
            <a:pPr lvl="1" eaLnBrk="1" hangingPunct="1"/>
            <a:r>
              <a:rPr lang="en-US" sz="2800" dirty="0" smtClean="0"/>
              <a:t>Banks had invested other people’s moneys</a:t>
            </a:r>
          </a:p>
          <a:p>
            <a:pPr lvl="1" eaLnBrk="1" hangingPunct="1"/>
            <a:r>
              <a:rPr lang="en-US" sz="2800" dirty="0" smtClean="0"/>
              <a:t>Millions of people lost their life savings</a:t>
            </a:r>
          </a:p>
          <a:p>
            <a:pPr eaLnBrk="1" hangingPunct="1"/>
            <a:r>
              <a:rPr lang="en-US" sz="2800" dirty="0" smtClean="0">
                <a:solidFill>
                  <a:srgbClr val="FF3300"/>
                </a:solidFill>
              </a:rPr>
              <a:t>Banks closed</a:t>
            </a:r>
            <a:r>
              <a:rPr lang="en-US" sz="2800" dirty="0" smtClean="0"/>
              <a:t> because withdrawals outnumbered deposits</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493361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E0D1DEE-F725-449B-9275-F544AFFD8C7B}" type="slidenum">
              <a:rPr lang="en-US" sz="1400" b="0">
                <a:latin typeface="Arial" panose="020B0604020202020204" pitchFamily="34" charset="0"/>
              </a:rPr>
              <a:pPr eaLnBrk="1" hangingPunct="1"/>
              <a:t>14</a:t>
            </a:fld>
            <a:endParaRPr lang="en-US" sz="1400" b="0">
              <a:latin typeface="Arial" panose="020B0604020202020204" pitchFamily="34" charset="0"/>
            </a:endParaRPr>
          </a:p>
        </p:txBody>
      </p:sp>
      <p:sp>
        <p:nvSpPr>
          <p:cNvPr id="27651" name="Text Box 2"/>
          <p:cNvSpPr txBox="1">
            <a:spLocks noChangeArrowheads="1"/>
          </p:cNvSpPr>
          <p:nvPr/>
        </p:nvSpPr>
        <p:spPr bwMode="auto">
          <a:xfrm>
            <a:off x="1828800" y="457201"/>
            <a:ext cx="861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endParaRPr lang="en-US" sz="1800" b="0"/>
          </a:p>
        </p:txBody>
      </p:sp>
      <p:sp>
        <p:nvSpPr>
          <p:cNvPr id="27652" name="Text Box 3"/>
          <p:cNvSpPr txBox="1">
            <a:spLocks noChangeArrowheads="1"/>
          </p:cNvSpPr>
          <p:nvPr/>
        </p:nvSpPr>
        <p:spPr bwMode="auto">
          <a:xfrm>
            <a:off x="1600200" y="146050"/>
            <a:ext cx="8915400" cy="1477328"/>
          </a:xfrm>
          <a:prstGeom prst="rect">
            <a:avLst/>
          </a:prstGeom>
          <a:solidFill>
            <a:srgbClr val="C0C0C0"/>
          </a:soli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buFont typeface="Arial" panose="020B0604020202020204" pitchFamily="34" charset="0"/>
              <a:buChar char="•"/>
            </a:pPr>
            <a:r>
              <a:rPr lang="en-US" sz="1800"/>
              <a:t>WITHIN EIGHT MONTHS OF TAKING OFFICE, HOOVER HAD TO DEAL WITH THE GREATEST ECONOMIC DECLINE IN U.S. HISTORY.</a:t>
            </a:r>
          </a:p>
          <a:p>
            <a:pPr algn="l" eaLnBrk="1" hangingPunct="1">
              <a:buFont typeface="Arial" panose="020B0604020202020204" pitchFamily="34" charset="0"/>
              <a:buChar char="•"/>
            </a:pPr>
            <a:r>
              <a:rPr lang="en-US" sz="1800"/>
              <a:t>HE WAS NOT PREPARED.</a:t>
            </a:r>
          </a:p>
          <a:p>
            <a:pPr algn="l" eaLnBrk="1" hangingPunct="1">
              <a:buFont typeface="Arial" panose="020B0604020202020204" pitchFamily="34" charset="0"/>
              <a:buChar char="•"/>
            </a:pPr>
            <a:r>
              <a:rPr lang="en-US" sz="1800"/>
              <a:t> HOOVER MADE ONLY MINIMAL ATTEMPTS TO END THE ECONOMIC CRISIS</a:t>
            </a:r>
            <a:r>
              <a:rPr lang="en-US" sz="1800" b="0"/>
              <a:t>.</a:t>
            </a:r>
          </a:p>
        </p:txBody>
      </p:sp>
      <p:pic>
        <p:nvPicPr>
          <p:cNvPr id="27653" name="Picture 4" descr="ANTIHOOVER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1"/>
            <a:ext cx="5181600" cy="442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4" name="Text Box 5"/>
          <p:cNvSpPr txBox="1">
            <a:spLocks noChangeArrowheads="1"/>
          </p:cNvSpPr>
          <p:nvPr/>
        </p:nvSpPr>
        <p:spPr bwMode="auto">
          <a:xfrm>
            <a:off x="7086600" y="2395538"/>
            <a:ext cx="3352800" cy="3167062"/>
          </a:xfrm>
          <a:prstGeom prst="rect">
            <a:avLst/>
          </a:prstGeom>
          <a:solidFill>
            <a:srgbClr val="EAEAEA"/>
          </a:soli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600"/>
              <a:t>“ECONOMIC DEPRESSION CANNOT BE CURED BY LEGISLATIVE ACTION OR EXECUTIVE PRONOUNCEMENT. ECONOMIC WOUNDS MUST BE HEALED BY THE ACTION OF THE CELLS OF THE ECONOMIC BODY - THE PRODUCERS AND CONSUMERS THEMSELVES” </a:t>
            </a:r>
          </a:p>
          <a:p>
            <a:pPr eaLnBrk="1" hangingPunct="1"/>
            <a:r>
              <a:rPr lang="en-US" sz="1600"/>
              <a:t>HERBERT HOOVER</a:t>
            </a:r>
          </a:p>
        </p:txBody>
      </p:sp>
      <p:sp>
        <p:nvSpPr>
          <p:cNvPr id="27655" name="Text Box 6">
            <a:hlinkClick r:id="rId4" action="ppaction://hlinksldjump"/>
          </p:cNvPr>
          <p:cNvSpPr txBox="1">
            <a:spLocks noChangeArrowheads="1"/>
          </p:cNvSpPr>
          <p:nvPr/>
        </p:nvSpPr>
        <p:spPr bwMode="auto">
          <a:xfrm>
            <a:off x="1524000" y="6461126"/>
            <a:ext cx="381000" cy="396875"/>
          </a:xfrm>
          <a:prstGeom prst="rect">
            <a:avLst/>
          </a:prstGeom>
          <a:solidFill>
            <a:srgbClr val="99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a:p>
        </p:txBody>
      </p:sp>
    </p:spTree>
    <p:extLst>
      <p:ext uri="{BB962C8B-B14F-4D97-AF65-F5344CB8AC3E}">
        <p14:creationId xmlns:p14="http://schemas.microsoft.com/office/powerpoint/2010/main" val="3194101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D204C62-F8BC-4AAF-B6E3-B959881CB3B4}" type="slidenum">
              <a:rPr lang="en-US" sz="1400" b="0">
                <a:latin typeface="Arial" panose="020B0604020202020204" pitchFamily="34" charset="0"/>
              </a:rPr>
              <a:pPr eaLnBrk="1" hangingPunct="1"/>
              <a:t>15</a:t>
            </a:fld>
            <a:endParaRPr lang="en-US" sz="1400" b="0">
              <a:latin typeface="Arial" panose="020B0604020202020204" pitchFamily="34" charset="0"/>
            </a:endParaRPr>
          </a:p>
        </p:txBody>
      </p:sp>
      <p:sp>
        <p:nvSpPr>
          <p:cNvPr id="28675" name="WordArt 2"/>
          <p:cNvSpPr>
            <a:spLocks noChangeArrowheads="1" noChangeShapeType="1" noTextEdit="1"/>
          </p:cNvSpPr>
          <p:nvPr/>
        </p:nvSpPr>
        <p:spPr bwMode="auto">
          <a:xfrm>
            <a:off x="1600200" y="228600"/>
            <a:ext cx="8991600" cy="1066800"/>
          </a:xfrm>
          <a:prstGeom prst="rect">
            <a:avLst/>
          </a:prstGeom>
        </p:spPr>
        <p:txBody>
          <a:bodyPr wrap="none" fromWordArt="1">
            <a:prstTxWarp prst="textPlain">
              <a:avLst>
                <a:gd name="adj" fmla="val 50000"/>
              </a:avLst>
            </a:prstTxWarp>
          </a:bodyPr>
          <a:lstStyle/>
          <a:p>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HOOVER'S RESPONSE TO THE GREAT DEPRESSION</a:t>
            </a:r>
          </a:p>
        </p:txBody>
      </p:sp>
      <p:sp>
        <p:nvSpPr>
          <p:cNvPr id="28676" name="Text Box 3" descr="Stationery"/>
          <p:cNvSpPr txBox="1">
            <a:spLocks noChangeArrowheads="1"/>
          </p:cNvSpPr>
          <p:nvPr/>
        </p:nvSpPr>
        <p:spPr bwMode="auto">
          <a:xfrm>
            <a:off x="2286000" y="1600200"/>
            <a:ext cx="7543800" cy="4031873"/>
          </a:xfrm>
          <a:prstGeom prst="rect">
            <a:avLst/>
          </a:prstGeom>
          <a:blipFill dpi="0" rotWithShape="1">
            <a:blip r:embed="rId3"/>
            <a:srcRect/>
            <a:tile tx="0" ty="0" sx="100000" sy="100000" flip="none" algn="tl"/>
          </a:blipFill>
          <a:ln w="571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buFontTx/>
              <a:buChar char="•"/>
            </a:pPr>
            <a:r>
              <a:rPr lang="en-US" sz="3200" b="0" dirty="0"/>
              <a:t>RUGGED INDIVIDUALISM</a:t>
            </a:r>
          </a:p>
          <a:p>
            <a:pPr algn="l" eaLnBrk="1" hangingPunct="1">
              <a:buFontTx/>
              <a:buChar char="•"/>
            </a:pPr>
            <a:r>
              <a:rPr lang="en-US" sz="3200" b="0" dirty="0"/>
              <a:t>EMPHASIS ON PRIVATE </a:t>
            </a:r>
            <a:r>
              <a:rPr lang="en-US" sz="3200" b="0" dirty="0" smtClean="0"/>
              <a:t>REMEDIES</a:t>
            </a:r>
          </a:p>
          <a:p>
            <a:pPr algn="l" eaLnBrk="1" hangingPunct="1">
              <a:buFontTx/>
              <a:buChar char="•"/>
            </a:pPr>
            <a:r>
              <a:rPr lang="en-US" sz="3200" b="0" dirty="0" smtClean="0"/>
              <a:t>HAWLEY-SMOOT TARIFF</a:t>
            </a:r>
            <a:endParaRPr lang="en-US" sz="3200" b="0" dirty="0"/>
          </a:p>
          <a:p>
            <a:pPr algn="l" eaLnBrk="1" hangingPunct="1">
              <a:buFontTx/>
              <a:buChar char="•"/>
            </a:pPr>
            <a:r>
              <a:rPr lang="en-US" sz="3200" b="0" dirty="0"/>
              <a:t>RECONSTRUCTION FINANCE CORPORATION (RFC)</a:t>
            </a:r>
          </a:p>
          <a:p>
            <a:pPr algn="l" eaLnBrk="1" hangingPunct="1">
              <a:buFontTx/>
              <a:buChar char="•"/>
            </a:pPr>
            <a:r>
              <a:rPr lang="en-US" sz="3200" b="0" dirty="0"/>
              <a:t>INCREASED PUBLIC WORKS SPENDING</a:t>
            </a:r>
          </a:p>
          <a:p>
            <a:pPr algn="l" eaLnBrk="1" hangingPunct="1">
              <a:buFontTx/>
              <a:buChar char="•"/>
            </a:pPr>
            <a:r>
              <a:rPr lang="en-US" sz="3200" b="0" dirty="0"/>
              <a:t>THE BONUS MARCH</a:t>
            </a:r>
          </a:p>
        </p:txBody>
      </p:sp>
    </p:spTree>
    <p:extLst>
      <p:ext uri="{BB962C8B-B14F-4D97-AF65-F5344CB8AC3E}">
        <p14:creationId xmlns:p14="http://schemas.microsoft.com/office/powerpoint/2010/main" val="3435328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Rugged Individualism</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Hoover’s belief that Americans needed to help themselves</a:t>
            </a:r>
          </a:p>
          <a:p>
            <a:r>
              <a:rPr lang="en-US" sz="2800" dirty="0" smtClean="0"/>
              <a:t>He argued it wasn’t the role of government to interfere in private business and that what made America great and our businesses so successful was the American drive to take care of ourselves</a:t>
            </a:r>
          </a:p>
          <a:p>
            <a:r>
              <a:rPr lang="en-US" sz="2800" dirty="0" smtClean="0"/>
              <a:t>This falls in line with the American belief in laissez faire- or “hands off” of business and the economy</a:t>
            </a:r>
            <a:endParaRPr lang="en-US" sz="2800" dirty="0"/>
          </a:p>
        </p:txBody>
      </p:sp>
    </p:spTree>
    <p:extLst>
      <p:ext uri="{BB962C8B-B14F-4D97-AF65-F5344CB8AC3E}">
        <p14:creationId xmlns:p14="http://schemas.microsoft.com/office/powerpoint/2010/main" val="2896353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Hawley Smoot Tariff</a:t>
            </a:r>
            <a:endParaRPr lang="en-US" dirty="0"/>
          </a:p>
        </p:txBody>
      </p:sp>
      <p:sp>
        <p:nvSpPr>
          <p:cNvPr id="3" name="Content Placeholder 2"/>
          <p:cNvSpPr>
            <a:spLocks noGrp="1"/>
          </p:cNvSpPr>
          <p:nvPr>
            <p:ph idx="1"/>
          </p:nvPr>
        </p:nvSpPr>
        <p:spPr>
          <a:xfrm>
            <a:off x="677334" y="1611085"/>
            <a:ext cx="8596668" cy="4905829"/>
          </a:xfrm>
        </p:spPr>
        <p:txBody>
          <a:bodyPr>
            <a:normAutofit fontScale="92500" lnSpcReduction="20000"/>
          </a:bodyPr>
          <a:lstStyle/>
          <a:p>
            <a:r>
              <a:rPr lang="en-US" sz="2800" dirty="0" smtClean="0"/>
              <a:t>Started out as a fairly reasonable protective tariff- especially designed to help farmers (who at this time in 1930 were the most affected)</a:t>
            </a:r>
          </a:p>
          <a:p>
            <a:r>
              <a:rPr lang="en-US" sz="2800" dirty="0" smtClean="0"/>
              <a:t>Lobbyists pressuring Congress got over 1,000 amendments added which made it the highest protective tariff in America’s peacetime history</a:t>
            </a:r>
          </a:p>
          <a:p>
            <a:r>
              <a:rPr lang="en-US" sz="2800" dirty="0" smtClean="0"/>
              <a:t>Raised the average tariff rate to 60%</a:t>
            </a:r>
          </a:p>
          <a:p>
            <a:r>
              <a:rPr lang="en-US" sz="2800" dirty="0" smtClean="0"/>
              <a:t>Tariffs cause: </a:t>
            </a:r>
          </a:p>
          <a:p>
            <a:pPr lvl="1"/>
            <a:r>
              <a:rPr lang="en-US" sz="2600" dirty="0" smtClean="0"/>
              <a:t>Average citizens to spend more money</a:t>
            </a:r>
          </a:p>
          <a:p>
            <a:pPr lvl="1"/>
            <a:r>
              <a:rPr lang="en-US" sz="2600" dirty="0" smtClean="0"/>
              <a:t>Fewer sales overseas</a:t>
            </a:r>
          </a:p>
          <a:p>
            <a:r>
              <a:rPr lang="en-US" sz="2800" dirty="0" smtClean="0"/>
              <a:t>Not what America needed while the economy continued to slump!</a:t>
            </a:r>
          </a:p>
        </p:txBody>
      </p:sp>
    </p:spTree>
    <p:extLst>
      <p:ext uri="{BB962C8B-B14F-4D97-AF65-F5344CB8AC3E}">
        <p14:creationId xmlns:p14="http://schemas.microsoft.com/office/powerpoint/2010/main" val="193727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Finance Corporation</a:t>
            </a:r>
            <a:endParaRPr lang="en-US" dirty="0"/>
          </a:p>
        </p:txBody>
      </p:sp>
      <p:sp>
        <p:nvSpPr>
          <p:cNvPr id="3" name="Content Placeholder 2"/>
          <p:cNvSpPr>
            <a:spLocks noGrp="1"/>
          </p:cNvSpPr>
          <p:nvPr>
            <p:ph idx="1"/>
          </p:nvPr>
        </p:nvSpPr>
        <p:spPr>
          <a:xfrm>
            <a:off x="677334" y="1625600"/>
            <a:ext cx="8596668" cy="4804229"/>
          </a:xfrm>
        </p:spPr>
        <p:txBody>
          <a:bodyPr>
            <a:normAutofit lnSpcReduction="10000"/>
          </a:bodyPr>
          <a:lstStyle/>
          <a:p>
            <a:r>
              <a:rPr lang="en-US" sz="2400" dirty="0" smtClean="0"/>
              <a:t>As the economic condition in America continued to worsen, Hoover finally took actually establishing the RFC</a:t>
            </a:r>
          </a:p>
          <a:p>
            <a:r>
              <a:rPr lang="en-US" sz="2400" dirty="0" smtClean="0"/>
              <a:t>Began in 1932</a:t>
            </a:r>
          </a:p>
          <a:p>
            <a:r>
              <a:rPr lang="en-US" sz="2400" dirty="0" smtClean="0"/>
              <a:t>Extended credit to banks, insurance corporations, and large American businesses</a:t>
            </a:r>
          </a:p>
          <a:p>
            <a:pPr lvl="1"/>
            <a:r>
              <a:rPr lang="en-US" sz="2200" dirty="0" smtClean="0"/>
              <a:t>Part of “Trickle Down Economics”</a:t>
            </a:r>
          </a:p>
          <a:p>
            <a:pPr lvl="1"/>
            <a:r>
              <a:rPr lang="en-US" sz="2200" dirty="0" smtClean="0"/>
              <a:t>Once businesses improved, hopefully jobs would become available</a:t>
            </a:r>
          </a:p>
          <a:p>
            <a:r>
              <a:rPr lang="en-US" sz="2400" dirty="0" smtClean="0"/>
              <a:t>Many Americans resented this- viewed it as “aid to the rich”</a:t>
            </a:r>
          </a:p>
          <a:p>
            <a:r>
              <a:rPr lang="en-US" sz="2400" dirty="0" smtClean="0"/>
              <a:t>HOWEVER- this really was the beginning of the first ever government aid…prepared Americans for FDR’s approach</a:t>
            </a:r>
            <a:endParaRPr lang="en-US" sz="2400" dirty="0"/>
          </a:p>
        </p:txBody>
      </p:sp>
    </p:spTree>
    <p:extLst>
      <p:ext uri="{BB962C8B-B14F-4D97-AF65-F5344CB8AC3E}">
        <p14:creationId xmlns:p14="http://schemas.microsoft.com/office/powerpoint/2010/main" val="197882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0ACAE90C-6A92-405D-9D0A-230C33C5E256}" type="slidenum">
              <a:rPr lang="en-US" sz="1400" b="0">
                <a:latin typeface="Arial" panose="020B0604020202020204" pitchFamily="34" charset="0"/>
              </a:rPr>
              <a:pPr eaLnBrk="1" hangingPunct="1"/>
              <a:t>19</a:t>
            </a:fld>
            <a:endParaRPr lang="en-US" sz="1400" b="0">
              <a:latin typeface="Arial" panose="020B0604020202020204" pitchFamily="34" charset="0"/>
            </a:endParaRPr>
          </a:p>
        </p:txBody>
      </p:sp>
      <p:sp>
        <p:nvSpPr>
          <p:cNvPr id="34819" name="Text Box 2"/>
          <p:cNvSpPr txBox="1">
            <a:spLocks noChangeArrowheads="1"/>
          </p:cNvSpPr>
          <p:nvPr/>
        </p:nvSpPr>
        <p:spPr bwMode="auto">
          <a:xfrm>
            <a:off x="1828800" y="152400"/>
            <a:ext cx="8610600" cy="850900"/>
          </a:xfrm>
          <a:prstGeom prst="rect">
            <a:avLst/>
          </a:prstGeom>
          <a:solidFill>
            <a:srgbClr val="D5C5D9"/>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t>HOOVER RELIEF AND GOVERNMENT “MAKE WORK” CONSTRUCTION PROJECTS</a:t>
            </a:r>
          </a:p>
        </p:txBody>
      </p:sp>
      <p:pic>
        <p:nvPicPr>
          <p:cNvPr id="34820" name="Picture 3" descr="hooverpri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143000"/>
            <a:ext cx="4041775" cy="5562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4" descr="HOOVERDAMBL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43000"/>
            <a:ext cx="4191000" cy="33607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2" name="Text Box 5"/>
          <p:cNvSpPr txBox="1">
            <a:spLocks noChangeArrowheads="1"/>
          </p:cNvSpPr>
          <p:nvPr/>
        </p:nvSpPr>
        <p:spPr bwMode="auto">
          <a:xfrm>
            <a:off x="5943600" y="4724400"/>
            <a:ext cx="4267200" cy="1339850"/>
          </a:xfrm>
          <a:prstGeom prst="rect">
            <a:avLst/>
          </a:prstGeom>
          <a:solidFill>
            <a:srgbClr val="FBFBA3"/>
          </a:solidFill>
          <a:ln w="28575">
            <a:solidFill>
              <a:srgbClr val="FF9900"/>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a:t>CONSTRUCTION OF THE HOOVER DAM IN NEVADA EMPLOYED THOUSANDS WHO NEEDED JOBS</a:t>
            </a:r>
          </a:p>
        </p:txBody>
      </p:sp>
    </p:spTree>
    <p:extLst>
      <p:ext uri="{BB962C8B-B14F-4D97-AF65-F5344CB8AC3E}">
        <p14:creationId xmlns:p14="http://schemas.microsoft.com/office/powerpoint/2010/main" val="4138386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Roaring 20’s</a:t>
            </a:r>
            <a:endParaRPr lang="en-US" dirty="0"/>
          </a:p>
        </p:txBody>
      </p:sp>
      <p:sp>
        <p:nvSpPr>
          <p:cNvPr id="3" name="Content Placeholder 2"/>
          <p:cNvSpPr>
            <a:spLocks noGrp="1"/>
          </p:cNvSpPr>
          <p:nvPr>
            <p:ph idx="1"/>
          </p:nvPr>
        </p:nvSpPr>
        <p:spPr>
          <a:xfrm>
            <a:off x="677334" y="1270000"/>
            <a:ext cx="8452152" cy="5261429"/>
          </a:xfrm>
        </p:spPr>
        <p:txBody>
          <a:bodyPr>
            <a:noAutofit/>
          </a:bodyPr>
          <a:lstStyle/>
          <a:p>
            <a:r>
              <a:rPr lang="en-US" sz="2400" dirty="0" smtClean="0"/>
              <a:t>Time of unprecedented prosperity in America</a:t>
            </a:r>
          </a:p>
          <a:p>
            <a:r>
              <a:rPr lang="en-US" sz="2400" dirty="0" smtClean="0"/>
              <a:t>Problem was: the prosperity was VERY uneven and VERY unregulated</a:t>
            </a:r>
          </a:p>
          <a:p>
            <a:pPr lvl="1"/>
            <a:r>
              <a:rPr lang="en-US" sz="2400" dirty="0" smtClean="0"/>
              <a:t>While many Americans experienced increases in their incomes, some experienced HUGE gains- creating a massive unequal distribution of wealth</a:t>
            </a:r>
          </a:p>
          <a:p>
            <a:pPr lvl="1"/>
            <a:r>
              <a:rPr lang="en-US" sz="2400" dirty="0" smtClean="0"/>
              <a:t>Businesses and banks were not being watched by the national government leading to problems</a:t>
            </a:r>
          </a:p>
          <a:p>
            <a:pPr lvl="2"/>
            <a:r>
              <a:rPr lang="en-US" sz="2400" dirty="0" smtClean="0"/>
              <a:t>Businesses were reporting exaggerated gains</a:t>
            </a:r>
          </a:p>
          <a:p>
            <a:pPr lvl="2"/>
            <a:r>
              <a:rPr lang="en-US" sz="2400" dirty="0" smtClean="0"/>
              <a:t>Banks were lending too much money</a:t>
            </a:r>
          </a:p>
          <a:p>
            <a:r>
              <a:rPr lang="en-US" sz="2400" dirty="0" smtClean="0"/>
              <a:t>Calvin Coolidge took away many of the safeguards that existed to protect the American economy</a:t>
            </a:r>
          </a:p>
        </p:txBody>
      </p:sp>
    </p:spTree>
    <p:extLst>
      <p:ext uri="{BB962C8B-B14F-4D97-AF65-F5344CB8AC3E}">
        <p14:creationId xmlns:p14="http://schemas.microsoft.com/office/powerpoint/2010/main" val="142389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6122DD2-9B11-4F36-B166-4057053C8182}" type="slidenum">
              <a:rPr lang="en-US" sz="1400" b="0">
                <a:latin typeface="Arial" panose="020B0604020202020204" pitchFamily="34" charset="0"/>
              </a:rPr>
              <a:pPr eaLnBrk="1" hangingPunct="1"/>
              <a:t>20</a:t>
            </a:fld>
            <a:endParaRPr lang="en-US" sz="1400" b="0">
              <a:latin typeface="Arial" panose="020B0604020202020204" pitchFamily="34" charset="0"/>
            </a:endParaRPr>
          </a:p>
        </p:txBody>
      </p:sp>
      <p:graphicFrame>
        <p:nvGraphicFramePr>
          <p:cNvPr id="6146" name="Object 2"/>
          <p:cNvGraphicFramePr>
            <a:graphicFrameLocks noChangeAspect="1"/>
          </p:cNvGraphicFramePr>
          <p:nvPr/>
        </p:nvGraphicFramePr>
        <p:xfrm>
          <a:off x="1538288" y="381000"/>
          <a:ext cx="4405312" cy="6248400"/>
        </p:xfrm>
        <a:graphic>
          <a:graphicData uri="http://schemas.openxmlformats.org/presentationml/2006/ole">
            <mc:AlternateContent xmlns:mc="http://schemas.openxmlformats.org/markup-compatibility/2006">
              <mc:Choice xmlns:v="urn:schemas-microsoft-com:vml" Requires="v">
                <p:oleObj spid="_x0000_s3078" name="Chart" r:id="rId4" imgW="6505651" imgH="3514649" progId="Excel.Chart.8">
                  <p:embed/>
                </p:oleObj>
              </mc:Choice>
              <mc:Fallback>
                <p:oleObj name="Chart" r:id="rId4" imgW="6505651" imgH="35146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433" t="14578" r="67776" b="4582"/>
                      <a:stretch>
                        <a:fillRect/>
                      </a:stretch>
                    </p:blipFill>
                    <p:spPr bwMode="auto">
                      <a:xfrm>
                        <a:off x="1538288" y="381000"/>
                        <a:ext cx="4405312"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3"/>
          <p:cNvSpPr txBox="1">
            <a:spLocks noChangeArrowheads="1"/>
          </p:cNvSpPr>
          <p:nvPr/>
        </p:nvSpPr>
        <p:spPr bwMode="auto">
          <a:xfrm>
            <a:off x="6248400" y="228601"/>
            <a:ext cx="4191000" cy="1450975"/>
          </a:xfrm>
          <a:prstGeom prst="rect">
            <a:avLst/>
          </a:prstGeom>
          <a:solidFill>
            <a:srgbClr val="E4C942"/>
          </a:soli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200"/>
              <a:t>UNEMPLOYMENT WORSENS THROUGHOUT HOOVER’S PRESIDENCY:  1929-1933 </a:t>
            </a:r>
          </a:p>
        </p:txBody>
      </p:sp>
      <p:sp>
        <p:nvSpPr>
          <p:cNvPr id="6149" name="Text Box 4"/>
          <p:cNvSpPr txBox="1">
            <a:spLocks noChangeArrowheads="1"/>
          </p:cNvSpPr>
          <p:nvPr/>
        </p:nvSpPr>
        <p:spPr bwMode="auto">
          <a:xfrm>
            <a:off x="6096000" y="1870075"/>
            <a:ext cx="4419600" cy="4093428"/>
          </a:xfrm>
          <a:prstGeom prst="rect">
            <a:avLst/>
          </a:prstGeom>
          <a:solidFill>
            <a:srgbClr val="F4E4AA"/>
          </a:soli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a:t>HOOVER’S SOLUTIONS TO THE GREAT DEPRESSION:</a:t>
            </a:r>
          </a:p>
          <a:p>
            <a:pPr algn="l" eaLnBrk="1" hangingPunct="1">
              <a:buFontTx/>
              <a:buChar char="•"/>
            </a:pPr>
            <a:r>
              <a:rPr lang="en-US" b="0"/>
              <a:t>CREATED THE PRESIDENT’S COMMITTEE ON UNEMPLOYMENT RELIEF</a:t>
            </a:r>
          </a:p>
          <a:p>
            <a:pPr algn="l" eaLnBrk="1" hangingPunct="1">
              <a:buFontTx/>
              <a:buChar char="•"/>
            </a:pPr>
            <a:r>
              <a:rPr lang="en-US" b="0"/>
              <a:t>CREATION OF THE RFC</a:t>
            </a:r>
          </a:p>
          <a:p>
            <a:pPr algn="l" eaLnBrk="1" hangingPunct="1">
              <a:buFontTx/>
              <a:buChar char="•"/>
            </a:pPr>
            <a:r>
              <a:rPr lang="en-US" b="0"/>
              <a:t>ENCOURAGED ACTIVITIES OF COMMUNITY CHEST PRIVATE RELIEF ORGANIZATIONS</a:t>
            </a:r>
          </a:p>
          <a:p>
            <a:pPr algn="l" eaLnBrk="1" hangingPunct="1">
              <a:buFontTx/>
              <a:buChar char="•"/>
            </a:pPr>
            <a:r>
              <a:rPr lang="en-US" b="0"/>
              <a:t>ADVOCATED CONCEPT THAT THIS DEPRESSION WOULD CURE ITSELF AS THEY ALWAYS HAD IN THE PAST</a:t>
            </a:r>
          </a:p>
        </p:txBody>
      </p:sp>
      <p:sp>
        <p:nvSpPr>
          <p:cNvPr id="6150" name="Text Box 5"/>
          <p:cNvSpPr txBox="1">
            <a:spLocks noChangeArrowheads="1"/>
          </p:cNvSpPr>
          <p:nvPr/>
        </p:nvSpPr>
        <p:spPr bwMode="auto">
          <a:xfrm>
            <a:off x="2514600" y="152401"/>
            <a:ext cx="3352800" cy="600075"/>
          </a:xfrm>
          <a:prstGeom prst="rect">
            <a:avLst/>
          </a:prstGeom>
          <a:solidFill>
            <a:srgbClr val="ECFBA3"/>
          </a:solidFill>
          <a:ln w="1905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600"/>
              <a:t>UNEMPLOYMENT IN MILLIONS OF WORKERS</a:t>
            </a:r>
          </a:p>
        </p:txBody>
      </p:sp>
    </p:spTree>
    <p:extLst>
      <p:ext uri="{BB962C8B-B14F-4D97-AF65-F5344CB8AC3E}">
        <p14:creationId xmlns:p14="http://schemas.microsoft.com/office/powerpoint/2010/main" val="3251149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D341710F-5BD9-434F-980E-B044C6A54273}" type="slidenum">
              <a:rPr lang="en-US" sz="1400" b="0">
                <a:latin typeface="Arial" panose="020B0604020202020204" pitchFamily="34" charset="0"/>
              </a:rPr>
              <a:pPr eaLnBrk="1" hangingPunct="1"/>
              <a:t>21</a:t>
            </a:fld>
            <a:endParaRPr lang="en-US" sz="1400" b="0">
              <a:latin typeface="Arial" panose="020B0604020202020204" pitchFamily="34" charset="0"/>
            </a:endParaRPr>
          </a:p>
        </p:txBody>
      </p:sp>
      <p:sp>
        <p:nvSpPr>
          <p:cNvPr id="7172" name="Text Box 2"/>
          <p:cNvSpPr txBox="1">
            <a:spLocks noChangeArrowheads="1"/>
          </p:cNvSpPr>
          <p:nvPr/>
        </p:nvSpPr>
        <p:spPr bwMode="auto">
          <a:xfrm>
            <a:off x="1752600" y="228600"/>
            <a:ext cx="8686800" cy="1125538"/>
          </a:xfrm>
          <a:prstGeom prst="rect">
            <a:avLst/>
          </a:prstGeom>
          <a:gradFill rotWithShape="1">
            <a:gsLst>
              <a:gs pos="0">
                <a:srgbClr val="DDD1C1"/>
              </a:gs>
              <a:gs pos="100000">
                <a:srgbClr val="FF9900"/>
              </a:gs>
            </a:gsLst>
            <a:lin ang="5400000" scaled="1"/>
          </a:gra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200"/>
              <a:t>THE CHART SHOWS THE DROP IN NATIONAL INCOME (IN BILLIONS OF DOLLARS) AS A RESULT OF THE STOCK MARKET CRASH AND THE GREAT DEPRESSION</a:t>
            </a:r>
          </a:p>
        </p:txBody>
      </p:sp>
      <p:graphicFrame>
        <p:nvGraphicFramePr>
          <p:cNvPr id="7170" name="Object 3"/>
          <p:cNvGraphicFramePr>
            <a:graphicFrameLocks noChangeAspect="1"/>
          </p:cNvGraphicFramePr>
          <p:nvPr/>
        </p:nvGraphicFramePr>
        <p:xfrm>
          <a:off x="2438400" y="1401764"/>
          <a:ext cx="6400800" cy="5456237"/>
        </p:xfrm>
        <a:graphic>
          <a:graphicData uri="http://schemas.openxmlformats.org/presentationml/2006/ole">
            <mc:AlternateContent xmlns:mc="http://schemas.openxmlformats.org/markup-compatibility/2006">
              <mc:Choice xmlns:v="urn:schemas-microsoft-com:vml" Requires="v">
                <p:oleObj spid="_x0000_s4102" name="Chart" r:id="rId4" imgW="6096224" imgH="4067251" progId="MSGraph.Chart.8">
                  <p:embed followColorScheme="full"/>
                </p:oleObj>
              </mc:Choice>
              <mc:Fallback>
                <p:oleObj name="Chart" r:id="rId4" imgW="6096224" imgH="4067251" progId="MSGraph.Chart.8">
                  <p:embed followColorScheme="full"/>
                  <p:pic>
                    <p:nvPicPr>
                      <p:cNvPr id="0" name=""/>
                      <p:cNvPicPr>
                        <a:picLocks noChangeAspect="1" noChangeArrowheads="1"/>
                      </p:cNvPicPr>
                      <p:nvPr/>
                    </p:nvPicPr>
                    <p:blipFill>
                      <a:blip r:embed="rId5"/>
                      <a:srcRect r="23750" b="2576"/>
                      <a:stretch>
                        <a:fillRect/>
                      </a:stretch>
                    </p:blipFill>
                    <p:spPr bwMode="auto">
                      <a:xfrm>
                        <a:off x="2438400" y="1401764"/>
                        <a:ext cx="6400800" cy="545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80706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7BB694A7-E29A-4D53-9CD6-513C0BBA9AE8}" type="slidenum">
              <a:rPr lang="en-US" sz="1400" b="0">
                <a:latin typeface="Arial" panose="020B0604020202020204" pitchFamily="34" charset="0"/>
              </a:rPr>
              <a:pPr eaLnBrk="1" hangingPunct="1"/>
              <a:t>22</a:t>
            </a:fld>
            <a:endParaRPr lang="en-US" sz="1400" b="0">
              <a:latin typeface="Arial" panose="020B0604020202020204" pitchFamily="34" charset="0"/>
            </a:endParaRPr>
          </a:p>
        </p:txBody>
      </p:sp>
      <p:pic>
        <p:nvPicPr>
          <p:cNvPr id="35843" name="Picture 2" descr="hoovervil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60326"/>
            <a:ext cx="4919662"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descr="hooverresid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551238"/>
            <a:ext cx="48768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hooverville"/>
          <p:cNvPicPr>
            <a:picLocks noChangeAspect="1" noChangeArrowheads="1"/>
          </p:cNvPicPr>
          <p:nvPr/>
        </p:nvPicPr>
        <p:blipFill>
          <a:blip r:embed="rId5">
            <a:extLst>
              <a:ext uri="{28A0092B-C50C-407E-A947-70E740481C1C}">
                <a14:useLocalDpi xmlns:a14="http://schemas.microsoft.com/office/drawing/2010/main" val="0"/>
              </a:ext>
            </a:extLst>
          </a:blip>
          <a:srcRect r="3922" b="8475"/>
          <a:stretch>
            <a:fillRect/>
          </a:stretch>
        </p:blipFill>
        <p:spPr bwMode="auto">
          <a:xfrm>
            <a:off x="6705600" y="0"/>
            <a:ext cx="3733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hooverville2"/>
          <p:cNvPicPr>
            <a:picLocks noChangeAspect="1" noChangeArrowheads="1"/>
          </p:cNvPicPr>
          <p:nvPr/>
        </p:nvPicPr>
        <p:blipFill>
          <a:blip r:embed="rId6">
            <a:extLst>
              <a:ext uri="{28A0092B-C50C-407E-A947-70E740481C1C}">
                <a14:useLocalDpi xmlns:a14="http://schemas.microsoft.com/office/drawing/2010/main" val="0"/>
              </a:ext>
            </a:extLst>
          </a:blip>
          <a:srcRect l="6779" t="9804" r="5084" b="3288"/>
          <a:stretch>
            <a:fillRect/>
          </a:stretch>
        </p:blipFill>
        <p:spPr bwMode="auto">
          <a:xfrm>
            <a:off x="6629400" y="3505201"/>
            <a:ext cx="388620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6"/>
          <p:cNvSpPr txBox="1">
            <a:spLocks noChangeArrowheads="1"/>
          </p:cNvSpPr>
          <p:nvPr/>
        </p:nvSpPr>
        <p:spPr bwMode="auto">
          <a:xfrm>
            <a:off x="6553200" y="6172201"/>
            <a:ext cx="4038600" cy="650875"/>
          </a:xfrm>
          <a:prstGeom prst="rect">
            <a:avLst/>
          </a:prstGeom>
          <a:solidFill>
            <a:srgbClr val="FF9900"/>
          </a:solidFill>
          <a:ln w="9525"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800"/>
              <a:t>“Hoovervilles”, homeless camps </a:t>
            </a:r>
          </a:p>
        </p:txBody>
      </p:sp>
    </p:spTree>
    <p:extLst>
      <p:ext uri="{BB962C8B-B14F-4D97-AF65-F5344CB8AC3E}">
        <p14:creationId xmlns:p14="http://schemas.microsoft.com/office/powerpoint/2010/main" val="1282136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B431C9EB-E48E-4A74-BCEB-DE1AD93840D6}" type="slidenum">
              <a:rPr lang="en-US" sz="1400" b="0">
                <a:latin typeface="Arial" panose="020B0604020202020204" pitchFamily="34" charset="0"/>
              </a:rPr>
              <a:pPr eaLnBrk="1" hangingPunct="1"/>
              <a:t>23</a:t>
            </a:fld>
            <a:endParaRPr lang="en-US" sz="1400" b="0">
              <a:latin typeface="Arial" panose="020B0604020202020204" pitchFamily="34" charset="0"/>
            </a:endParaRPr>
          </a:p>
        </p:txBody>
      </p:sp>
      <p:sp>
        <p:nvSpPr>
          <p:cNvPr id="36867" name="Text Box 2"/>
          <p:cNvSpPr txBox="1">
            <a:spLocks noChangeArrowheads="1"/>
          </p:cNvSpPr>
          <p:nvPr/>
        </p:nvSpPr>
        <p:spPr bwMode="auto">
          <a:xfrm>
            <a:off x="1752600" y="1203325"/>
            <a:ext cx="8686800" cy="1600438"/>
          </a:xfrm>
          <a:prstGeom prst="rect">
            <a:avLst/>
          </a:prstGeom>
          <a:solidFill>
            <a:srgbClr val="E5F3AB"/>
          </a:soli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buFont typeface="Arial" panose="020B0604020202020204" pitchFamily="34" charset="0"/>
              <a:buChar char="•"/>
            </a:pPr>
            <a:r>
              <a:rPr lang="en-US" sz="1400"/>
              <a:t> A GROUP OF WWI VETERANS WHO HAD BEEN DENIED EARLY BONUS PAYMENTS THEY ORGANIZED A PROTEST MARCH ON WASHINGTON IN 1932.</a:t>
            </a:r>
          </a:p>
          <a:p>
            <a:pPr algn="l" eaLnBrk="1" hangingPunct="1">
              <a:buFont typeface="Arial" panose="020B0604020202020204" pitchFamily="34" charset="0"/>
              <a:buChar char="•"/>
            </a:pPr>
            <a:r>
              <a:rPr lang="en-US" sz="1400"/>
              <a:t> TWENTY THOUSAND MEN SET UP A TENT CITY, VOWING TO STAY UNTIL THEY GOT THEIR MONEY. </a:t>
            </a:r>
          </a:p>
          <a:p>
            <a:pPr algn="l" eaLnBrk="1" hangingPunct="1">
              <a:buFont typeface="Arial" panose="020B0604020202020204" pitchFamily="34" charset="0"/>
              <a:buChar char="•"/>
            </a:pPr>
            <a:r>
              <a:rPr lang="en-US" sz="1400"/>
              <a:t> HOOVER SENT IN THE ARMY (LED BY FUTURE GENERALS OF THE ARMY DOUGLAS MACARTHUR AND DWIGHT D. EISENHOWER) TO BREAK UP THE PEACEFUL DEMONSTRATION. </a:t>
            </a:r>
          </a:p>
        </p:txBody>
      </p:sp>
      <p:pic>
        <p:nvPicPr>
          <p:cNvPr id="36868" name="Picture 3" descr="BONU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84500"/>
            <a:ext cx="5105400" cy="3797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69" name="Text Box 4"/>
          <p:cNvSpPr txBox="1">
            <a:spLocks noChangeArrowheads="1"/>
          </p:cNvSpPr>
          <p:nvPr/>
        </p:nvSpPr>
        <p:spPr bwMode="auto">
          <a:xfrm>
            <a:off x="7772400" y="4114800"/>
            <a:ext cx="2667000" cy="838200"/>
          </a:xfrm>
          <a:prstGeom prst="rect">
            <a:avLst/>
          </a:prstGeom>
          <a:solidFill>
            <a:schemeClr val="accent1"/>
          </a:solid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600"/>
              <a:t>BONUS MARCHERS SET UP CAMP IN WASHINGTON D.C</a:t>
            </a:r>
            <a:r>
              <a:rPr lang="en-US" sz="1600" b="0"/>
              <a:t>.</a:t>
            </a:r>
          </a:p>
        </p:txBody>
      </p:sp>
      <p:sp>
        <p:nvSpPr>
          <p:cNvPr id="36870" name="Text Box 5"/>
          <p:cNvSpPr txBox="1">
            <a:spLocks noChangeArrowheads="1"/>
          </p:cNvSpPr>
          <p:nvPr/>
        </p:nvSpPr>
        <p:spPr bwMode="auto">
          <a:xfrm>
            <a:off x="1905000" y="107951"/>
            <a:ext cx="8305800" cy="830997"/>
          </a:xfrm>
          <a:prstGeom prst="rect">
            <a:avLst/>
          </a:prstGeom>
          <a:gradFill rotWithShape="1">
            <a:gsLst>
              <a:gs pos="0">
                <a:srgbClr val="00CC99"/>
              </a:gs>
              <a:gs pos="100000">
                <a:srgbClr val="005E47"/>
              </a:gs>
            </a:gsLst>
            <a:lin ang="5400000" scaled="1"/>
          </a:gradFill>
          <a:ln w="28575"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solidFill>
                  <a:schemeClr val="bg1"/>
                </a:solidFill>
              </a:rPr>
              <a:t>THE BONUS MARCH</a:t>
            </a:r>
          </a:p>
          <a:p>
            <a:pPr eaLnBrk="1" hangingPunct="1"/>
            <a:r>
              <a:rPr lang="en-US" sz="2400">
                <a:solidFill>
                  <a:schemeClr val="bg1"/>
                </a:solidFill>
              </a:rPr>
              <a:t>MAY –JULY 1932</a:t>
            </a:r>
          </a:p>
        </p:txBody>
      </p:sp>
      <p:sp>
        <p:nvSpPr>
          <p:cNvPr id="36871" name="Text Box 6">
            <a:hlinkClick r:id="rId4" action="ppaction://hlinksldjump"/>
          </p:cNvPr>
          <p:cNvSpPr txBox="1">
            <a:spLocks noChangeArrowheads="1"/>
          </p:cNvSpPr>
          <p:nvPr/>
        </p:nvSpPr>
        <p:spPr bwMode="auto">
          <a:xfrm>
            <a:off x="1676400" y="6384926"/>
            <a:ext cx="381000" cy="396875"/>
          </a:xfrm>
          <a:prstGeom prst="rect">
            <a:avLst/>
          </a:prstGeom>
          <a:solidFill>
            <a:srgbClr val="99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a:p>
        </p:txBody>
      </p:sp>
    </p:spTree>
    <p:extLst>
      <p:ext uri="{BB962C8B-B14F-4D97-AF65-F5344CB8AC3E}">
        <p14:creationId xmlns:p14="http://schemas.microsoft.com/office/powerpoint/2010/main" val="1286445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62ADF6C3-77CF-41A3-B0EA-48C95BC1541C}" type="slidenum">
              <a:rPr lang="en-US" sz="1400" b="0">
                <a:latin typeface="Arial" panose="020B0604020202020204" pitchFamily="34" charset="0"/>
              </a:rPr>
              <a:pPr eaLnBrk="1" hangingPunct="1"/>
              <a:t>24</a:t>
            </a:fld>
            <a:endParaRPr lang="en-US" sz="1400" b="0">
              <a:latin typeface="Arial" panose="020B0604020202020204" pitchFamily="34" charset="0"/>
            </a:endParaRPr>
          </a:p>
        </p:txBody>
      </p:sp>
      <p:pic>
        <p:nvPicPr>
          <p:cNvPr id="40963" name="Picture 2" descr="BONUS SHACKSBUR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49414"/>
            <a:ext cx="6781800" cy="5132387"/>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0964" name="Text Box 3"/>
          <p:cNvSpPr txBox="1">
            <a:spLocks noChangeArrowheads="1"/>
          </p:cNvSpPr>
          <p:nvPr/>
        </p:nvSpPr>
        <p:spPr bwMode="auto">
          <a:xfrm>
            <a:off x="1752600" y="76201"/>
            <a:ext cx="8763000" cy="1484313"/>
          </a:xfrm>
          <a:prstGeom prst="rect">
            <a:avLst/>
          </a:prstGeom>
          <a:solidFill>
            <a:srgbClr val="ACB4D0"/>
          </a:soli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800"/>
              <a:t>ONE VETERAN WAS KILLED, 50 PROTESTORS AND SOME POLICE OFFICERS WERE INJURED.  THE MARCHERS DISPERSED. THERE WAS ANOTHER SMALLER MARCH IN THE NEXT YEAR.  PRESIDENT HOOVER WAS WIDELY CRITICIZED FOR HIS HANDLING OF THE SITUATION.</a:t>
            </a:r>
          </a:p>
        </p:txBody>
      </p:sp>
      <p:sp>
        <p:nvSpPr>
          <p:cNvPr id="40965" name="Text Box 4"/>
          <p:cNvSpPr txBox="1">
            <a:spLocks noChangeArrowheads="1"/>
          </p:cNvSpPr>
          <p:nvPr/>
        </p:nvSpPr>
        <p:spPr bwMode="auto">
          <a:xfrm>
            <a:off x="8915400" y="2438400"/>
            <a:ext cx="1676400" cy="2863850"/>
          </a:xfrm>
          <a:prstGeom prst="rect">
            <a:avLst/>
          </a:prstGeom>
          <a:solidFill>
            <a:srgbClr val="ACB4D0"/>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a:t>SHACKS OF THE BONUS ARMY  AFTER THEY WERE FORCED OUT</a:t>
            </a:r>
          </a:p>
        </p:txBody>
      </p:sp>
    </p:spTree>
    <p:extLst>
      <p:ext uri="{BB962C8B-B14F-4D97-AF65-F5344CB8AC3E}">
        <p14:creationId xmlns:p14="http://schemas.microsoft.com/office/powerpoint/2010/main" val="2384710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a:solidFill>
                  <a:schemeClr val="tx2">
                    <a:satMod val="130000"/>
                  </a:schemeClr>
                </a:solidFill>
              </a:rPr>
              <a:t>Election of 1932</a:t>
            </a:r>
          </a:p>
        </p:txBody>
      </p:sp>
      <p:sp>
        <p:nvSpPr>
          <p:cNvPr id="21507" name="Rectangle 3"/>
          <p:cNvSpPr>
            <a:spLocks noGrp="1" noChangeArrowheads="1"/>
          </p:cNvSpPr>
          <p:nvPr>
            <p:ph idx="1"/>
          </p:nvPr>
        </p:nvSpPr>
        <p:spPr>
          <a:xfrm>
            <a:off x="546705" y="1521961"/>
            <a:ext cx="8596668" cy="4806268"/>
          </a:xfrm>
        </p:spPr>
        <p:txBody>
          <a:bodyPr>
            <a:noAutofit/>
          </a:bodyPr>
          <a:lstStyle/>
          <a:p>
            <a:pPr eaLnBrk="1" hangingPunct="1"/>
            <a:r>
              <a:rPr lang="en-US" sz="2400" dirty="0" smtClean="0"/>
              <a:t>Franklin Roosevelt (D) won</a:t>
            </a:r>
          </a:p>
          <a:p>
            <a:pPr lvl="1" eaLnBrk="1" hangingPunct="1"/>
            <a:r>
              <a:rPr lang="en-US" sz="2400" dirty="0" smtClean="0"/>
              <a:t>Promised Americans a </a:t>
            </a:r>
            <a:r>
              <a:rPr lang="en-US" sz="2400" dirty="0" smtClean="0">
                <a:solidFill>
                  <a:srgbClr val="FF3300"/>
                </a:solidFill>
              </a:rPr>
              <a:t>New Deal</a:t>
            </a:r>
          </a:p>
          <a:p>
            <a:pPr lvl="2" eaLnBrk="1" hangingPunct="1"/>
            <a:r>
              <a:rPr lang="en-US" sz="2400" dirty="0" smtClean="0"/>
              <a:t>Very vague, but he won</a:t>
            </a:r>
          </a:p>
          <a:p>
            <a:pPr lvl="1" eaLnBrk="1" hangingPunct="1"/>
            <a:r>
              <a:rPr lang="en-US" sz="2400" dirty="0" smtClean="0"/>
              <a:t>Was inaugurated on March 4, 1933</a:t>
            </a:r>
          </a:p>
          <a:p>
            <a:pPr lvl="2" eaLnBrk="1" hangingPunct="1"/>
            <a:r>
              <a:rPr lang="en-US" sz="2400" dirty="0" smtClean="0"/>
              <a:t>Too much of a delay</a:t>
            </a:r>
          </a:p>
          <a:p>
            <a:pPr lvl="1" eaLnBrk="1" hangingPunct="1"/>
            <a:r>
              <a:rPr lang="en-US" sz="2400" dirty="0" smtClean="0"/>
              <a:t>Congress passed the </a:t>
            </a:r>
            <a:r>
              <a:rPr lang="en-US" sz="2400" dirty="0" smtClean="0">
                <a:solidFill>
                  <a:srgbClr val="FF3300"/>
                </a:solidFill>
              </a:rPr>
              <a:t>20</a:t>
            </a:r>
            <a:r>
              <a:rPr lang="en-US" sz="2400" baseline="30000" dirty="0" smtClean="0">
                <a:solidFill>
                  <a:srgbClr val="FF3300"/>
                </a:solidFill>
              </a:rPr>
              <a:t>th</a:t>
            </a:r>
            <a:r>
              <a:rPr lang="en-US" sz="2400" dirty="0" smtClean="0">
                <a:solidFill>
                  <a:srgbClr val="FF3300"/>
                </a:solidFill>
              </a:rPr>
              <a:t> amendment</a:t>
            </a:r>
          </a:p>
          <a:p>
            <a:pPr lvl="2" eaLnBrk="1" hangingPunct="1"/>
            <a:r>
              <a:rPr lang="en-US" sz="2400" dirty="0" smtClean="0"/>
              <a:t>Changed inauguration to January</a:t>
            </a:r>
            <a:endParaRPr lang="en-US" sz="2400" dirty="0" smtClean="0">
              <a:solidFill>
                <a:srgbClr val="FF3300"/>
              </a:solidFill>
            </a:endParaRPr>
          </a:p>
          <a:p>
            <a:pPr lvl="1" eaLnBrk="1" hangingPunct="1"/>
            <a:r>
              <a:rPr lang="en-US" sz="2400" dirty="0" smtClean="0"/>
              <a:t>Begins period known as “Hundred Days”</a:t>
            </a:r>
          </a:p>
          <a:p>
            <a:pPr lvl="2" eaLnBrk="1" hangingPunct="1"/>
            <a:r>
              <a:rPr lang="en-US" sz="2400" dirty="0" smtClean="0"/>
              <a:t>Roosevelt starts trying to “fix” American economy</a:t>
            </a:r>
          </a:p>
        </p:txBody>
      </p:sp>
    </p:spTree>
    <p:extLst>
      <p:ext uri="{BB962C8B-B14F-4D97-AF65-F5344CB8AC3E}">
        <p14:creationId xmlns:p14="http://schemas.microsoft.com/office/powerpoint/2010/main" val="3788108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6EAF5E3D-AC21-4020-8CE6-70209336C5D8}" type="slidenum">
              <a:rPr lang="en-US" sz="1400" b="0">
                <a:latin typeface="Arial" panose="020B0604020202020204" pitchFamily="34" charset="0"/>
              </a:rPr>
              <a:pPr eaLnBrk="1" hangingPunct="1"/>
              <a:t>26</a:t>
            </a:fld>
            <a:endParaRPr lang="en-US" sz="1400" b="0">
              <a:latin typeface="Arial" panose="020B0604020202020204" pitchFamily="34" charset="0"/>
            </a:endParaRPr>
          </a:p>
        </p:txBody>
      </p:sp>
      <p:sp>
        <p:nvSpPr>
          <p:cNvPr id="8197" name="Text Box 2"/>
          <p:cNvSpPr txBox="1">
            <a:spLocks noChangeArrowheads="1"/>
          </p:cNvSpPr>
          <p:nvPr/>
        </p:nvSpPr>
        <p:spPr bwMode="auto">
          <a:xfrm>
            <a:off x="1524000" y="0"/>
            <a:ext cx="8915400" cy="579438"/>
          </a:xfrm>
          <a:prstGeom prst="rect">
            <a:avLst/>
          </a:prstGeom>
          <a:solidFill>
            <a:srgbClr val="D5DBC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3200"/>
              <a:t>THE ELECTION OF 1932</a:t>
            </a:r>
          </a:p>
        </p:txBody>
      </p:sp>
      <p:graphicFrame>
        <p:nvGraphicFramePr>
          <p:cNvPr id="8194" name="Object 3"/>
          <p:cNvGraphicFramePr>
            <a:graphicFrameLocks noChangeAspect="1"/>
          </p:cNvGraphicFramePr>
          <p:nvPr/>
        </p:nvGraphicFramePr>
        <p:xfrm>
          <a:off x="1676400" y="990600"/>
          <a:ext cx="4038600" cy="3894138"/>
        </p:xfrm>
        <a:graphic>
          <a:graphicData uri="http://schemas.openxmlformats.org/presentationml/2006/ole">
            <mc:AlternateContent xmlns:mc="http://schemas.openxmlformats.org/markup-compatibility/2006">
              <mc:Choice xmlns:v="urn:schemas-microsoft-com:vml" Requires="v">
                <p:oleObj spid="_x0000_s5130" name="Chart" r:id="rId4" imgW="6096224" imgH="4076656" progId="MSGraph.Chart.8">
                  <p:embed followColorScheme="full"/>
                </p:oleObj>
              </mc:Choice>
              <mc:Fallback>
                <p:oleObj name="Chart" r:id="rId4" imgW="6096224" imgH="4076656" progId="MSGraph.Chart.8">
                  <p:embed followColorScheme="full"/>
                  <p:pic>
                    <p:nvPicPr>
                      <p:cNvPr id="0" name=""/>
                      <p:cNvPicPr>
                        <a:picLocks noChangeAspect="1" noChangeArrowheads="1"/>
                      </p:cNvPicPr>
                      <p:nvPr/>
                    </p:nvPicPr>
                    <p:blipFill>
                      <a:blip r:embed="rId5"/>
                      <a:srcRect l="2499" t="3748" r="32500" b="6358"/>
                      <a:stretch>
                        <a:fillRect/>
                      </a:stretch>
                    </p:blipFill>
                    <p:spPr bwMode="auto">
                      <a:xfrm>
                        <a:off x="1676400" y="990600"/>
                        <a:ext cx="4038600" cy="3894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8" name="Text Box 4"/>
          <p:cNvSpPr txBox="1">
            <a:spLocks noChangeArrowheads="1"/>
          </p:cNvSpPr>
          <p:nvPr/>
        </p:nvSpPr>
        <p:spPr bwMode="auto">
          <a:xfrm>
            <a:off x="1676400" y="5562600"/>
            <a:ext cx="3962400" cy="711200"/>
          </a:xfrm>
          <a:prstGeom prst="rect">
            <a:avLst/>
          </a:prstGeom>
          <a:solidFill>
            <a:srgbClr val="D5DBC3"/>
          </a:solidFill>
          <a:ln w="952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a:t>ELECTORAL VOTES FOR EACH CANDIDATE</a:t>
            </a:r>
          </a:p>
        </p:txBody>
      </p:sp>
      <p:graphicFrame>
        <p:nvGraphicFramePr>
          <p:cNvPr id="8195" name="Object 5"/>
          <p:cNvGraphicFramePr>
            <a:graphicFrameLocks noChangeAspect="1"/>
          </p:cNvGraphicFramePr>
          <p:nvPr/>
        </p:nvGraphicFramePr>
        <p:xfrm>
          <a:off x="5943600" y="762000"/>
          <a:ext cx="4648200" cy="3524250"/>
        </p:xfrm>
        <a:graphic>
          <a:graphicData uri="http://schemas.openxmlformats.org/presentationml/2006/ole">
            <mc:AlternateContent xmlns:mc="http://schemas.openxmlformats.org/markup-compatibility/2006">
              <mc:Choice xmlns:v="urn:schemas-microsoft-com:vml" Requires="v">
                <p:oleObj spid="_x0000_s5131" name="Chart" r:id="rId6" imgW="6096224" imgH="4067251" progId="MSGraph.Chart.8">
                  <p:embed followColorScheme="full"/>
                </p:oleObj>
              </mc:Choice>
              <mc:Fallback>
                <p:oleObj name="Chart" r:id="rId6" imgW="6096224" imgH="4067251" progId="MSGraph.Chart.8">
                  <p:embed followColorScheme="full"/>
                  <p:pic>
                    <p:nvPicPr>
                      <p:cNvPr id="0" name=""/>
                      <p:cNvPicPr>
                        <a:picLocks noChangeAspect="1" noChangeArrowheads="1"/>
                      </p:cNvPicPr>
                      <p:nvPr/>
                    </p:nvPicPr>
                    <p:blipFill>
                      <a:blip r:embed="rId7"/>
                      <a:srcRect l="7500" r="1024" b="-3952"/>
                      <a:stretch>
                        <a:fillRect/>
                      </a:stretch>
                    </p:blipFill>
                    <p:spPr bwMode="auto">
                      <a:xfrm>
                        <a:off x="5943600" y="762000"/>
                        <a:ext cx="4648200" cy="352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Text Box 6"/>
          <p:cNvSpPr txBox="1">
            <a:spLocks noChangeArrowheads="1"/>
          </p:cNvSpPr>
          <p:nvPr/>
        </p:nvSpPr>
        <p:spPr bwMode="auto">
          <a:xfrm>
            <a:off x="6096000" y="4191001"/>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a:t>POPULAR VOTE</a:t>
            </a:r>
          </a:p>
        </p:txBody>
      </p:sp>
      <p:sp>
        <p:nvSpPr>
          <p:cNvPr id="8200" name="Text Box 7"/>
          <p:cNvSpPr txBox="1">
            <a:spLocks noChangeArrowheads="1"/>
          </p:cNvSpPr>
          <p:nvPr/>
        </p:nvSpPr>
        <p:spPr bwMode="auto">
          <a:xfrm>
            <a:off x="6172200" y="5410200"/>
            <a:ext cx="4191000" cy="707886"/>
          </a:xfrm>
          <a:prstGeom prst="rect">
            <a:avLst/>
          </a:prstGeom>
          <a:solidFill>
            <a:schemeClr val="accent1"/>
          </a:soli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a:t>ALMOST 57% OF THE ELECTORATE VOTED</a:t>
            </a:r>
          </a:p>
        </p:txBody>
      </p:sp>
      <p:sp>
        <p:nvSpPr>
          <p:cNvPr id="8201" name="Text Box 8">
            <a:hlinkClick r:id="rId8" action="ppaction://hlinksldjump"/>
          </p:cNvPr>
          <p:cNvSpPr txBox="1">
            <a:spLocks noChangeArrowheads="1"/>
          </p:cNvSpPr>
          <p:nvPr/>
        </p:nvSpPr>
        <p:spPr bwMode="auto">
          <a:xfrm>
            <a:off x="1524000" y="6461126"/>
            <a:ext cx="381000" cy="396875"/>
          </a:xfrm>
          <a:prstGeom prst="rect">
            <a:avLst/>
          </a:prstGeom>
          <a:solidFill>
            <a:srgbClr val="99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a:p>
        </p:txBody>
      </p:sp>
    </p:spTree>
    <p:extLst>
      <p:ext uri="{BB962C8B-B14F-4D97-AF65-F5344CB8AC3E}">
        <p14:creationId xmlns:p14="http://schemas.microsoft.com/office/powerpoint/2010/main" val="889457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D9779EF2-F0D5-44F8-805A-1AA1D2B570B4}" type="slidenum">
              <a:rPr lang="en-US" sz="1400" b="0">
                <a:latin typeface="Arial" panose="020B0604020202020204" pitchFamily="34" charset="0"/>
              </a:rPr>
              <a:pPr eaLnBrk="1" hangingPunct="1"/>
              <a:t>27</a:t>
            </a:fld>
            <a:endParaRPr lang="en-US" sz="1400" b="0">
              <a:latin typeface="Arial" panose="020B0604020202020204" pitchFamily="34" charset="0"/>
            </a:endParaRPr>
          </a:p>
        </p:txBody>
      </p:sp>
      <p:pic>
        <p:nvPicPr>
          <p:cNvPr id="45059" name="Picture 2" descr="fdrinnaugation"/>
          <p:cNvPicPr>
            <a:picLocks noChangeAspect="1" noChangeArrowheads="1"/>
          </p:cNvPicPr>
          <p:nvPr/>
        </p:nvPicPr>
        <p:blipFill>
          <a:blip r:embed="rId3">
            <a:extLst>
              <a:ext uri="{28A0092B-C50C-407E-A947-70E740481C1C}">
                <a14:useLocalDpi xmlns:a14="http://schemas.microsoft.com/office/drawing/2010/main" val="0"/>
              </a:ext>
            </a:extLst>
          </a:blip>
          <a:srcRect l="3773" t="3560" r="2831" b="6255"/>
          <a:stretch>
            <a:fillRect/>
          </a:stretch>
        </p:blipFill>
        <p:spPr bwMode="auto">
          <a:xfrm>
            <a:off x="1600200" y="352426"/>
            <a:ext cx="48006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descr="fdrinaug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81000"/>
            <a:ext cx="4191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4"/>
          <p:cNvSpPr txBox="1">
            <a:spLocks noChangeArrowheads="1"/>
          </p:cNvSpPr>
          <p:nvPr/>
        </p:nvSpPr>
        <p:spPr bwMode="auto">
          <a:xfrm>
            <a:off x="1828800" y="4265613"/>
            <a:ext cx="8458200" cy="1569660"/>
          </a:xfrm>
          <a:prstGeom prst="rect">
            <a:avLst/>
          </a:prstGeom>
          <a:gradFill rotWithShape="1">
            <a:gsLst>
              <a:gs pos="0">
                <a:srgbClr val="5E9EFF"/>
              </a:gs>
              <a:gs pos="39999">
                <a:srgbClr val="85C2FF"/>
              </a:gs>
              <a:gs pos="70000">
                <a:srgbClr val="C4D6EB"/>
              </a:gs>
              <a:gs pos="100000">
                <a:srgbClr val="FFEBFA"/>
              </a:gs>
            </a:gsLst>
            <a:lin ang="5400000" scaled="1"/>
          </a:gra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t>THE FDR INAUGURATION, MARCH 4, 1933</a:t>
            </a:r>
          </a:p>
          <a:p>
            <a:pPr eaLnBrk="1" hangingPunct="1"/>
            <a:r>
              <a:rPr lang="en-US" sz="2400"/>
              <a:t>SEVERAL WEEKS BEFORE HE HAD NARROWLY ESCAPED AN ASSASSINATION ATTEMPT WHERE THE MAYOR OF CHICAGO WAS KILLED</a:t>
            </a:r>
          </a:p>
        </p:txBody>
      </p:sp>
    </p:spTree>
    <p:extLst>
      <p:ext uri="{BB962C8B-B14F-4D97-AF65-F5344CB8AC3E}">
        <p14:creationId xmlns:p14="http://schemas.microsoft.com/office/powerpoint/2010/main" val="368416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D3ED2C3-EA0A-4993-A575-65A92BC5129C}" type="slidenum">
              <a:rPr lang="en-US" sz="1400" b="0">
                <a:latin typeface="Arial" panose="020B0604020202020204" pitchFamily="34" charset="0"/>
              </a:rPr>
              <a:pPr eaLnBrk="1" hangingPunct="1"/>
              <a:t>28</a:t>
            </a:fld>
            <a:endParaRPr lang="en-US" sz="1400" b="0">
              <a:latin typeface="Arial" panose="020B0604020202020204" pitchFamily="34" charset="0"/>
            </a:endParaRPr>
          </a:p>
        </p:txBody>
      </p:sp>
      <p:pic>
        <p:nvPicPr>
          <p:cNvPr id="46083" name="Picture 2" descr="fd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4800"/>
            <a:ext cx="6248400" cy="6172200"/>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46084" name="Text Box 3"/>
          <p:cNvSpPr txBox="1">
            <a:spLocks noChangeArrowheads="1"/>
          </p:cNvSpPr>
          <p:nvPr/>
        </p:nvSpPr>
        <p:spPr bwMode="auto">
          <a:xfrm>
            <a:off x="8153400" y="533400"/>
            <a:ext cx="2362200" cy="3390900"/>
          </a:xfrm>
          <a:prstGeom prst="rect">
            <a:avLst/>
          </a:prstGeom>
          <a:solidFill>
            <a:srgbClr val="E684CC"/>
          </a:solidFill>
          <a:ln w="1270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t>FRANKLIN DELANO ROOSEVELT BECAME THE 32</a:t>
            </a:r>
            <a:r>
              <a:rPr lang="en-US" sz="2400" baseline="30000"/>
              <a:t>ND </a:t>
            </a:r>
            <a:r>
              <a:rPr lang="en-US" sz="2400"/>
              <a:t>PRESIDENT OF THE UNITED STATES</a:t>
            </a:r>
          </a:p>
        </p:txBody>
      </p:sp>
      <p:sp>
        <p:nvSpPr>
          <p:cNvPr id="46085" name="Text Box 4"/>
          <p:cNvSpPr txBox="1">
            <a:spLocks noChangeArrowheads="1"/>
          </p:cNvSpPr>
          <p:nvPr/>
        </p:nvSpPr>
        <p:spPr bwMode="auto">
          <a:xfrm>
            <a:off x="8839200" y="4356101"/>
            <a:ext cx="1371600" cy="1384995"/>
          </a:xfrm>
          <a:prstGeom prst="rect">
            <a:avLst/>
          </a:prstGeom>
          <a:solidFill>
            <a:srgbClr val="ECFBA3"/>
          </a:solidFill>
          <a:ln w="1905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200" b="0"/>
              <a:t>“HAPPY DAYS  ARE HERE AGAIN” </a:t>
            </a:r>
          </a:p>
          <a:p>
            <a:pPr eaLnBrk="1" hangingPunct="1"/>
            <a:r>
              <a:rPr lang="en-US" sz="1200" b="0"/>
              <a:t>  FDR’S CAMPAIGN SONG: LYRICS ON NEXT PAGE</a:t>
            </a:r>
            <a:endParaRPr lang="en-US" sz="1000"/>
          </a:p>
        </p:txBody>
      </p:sp>
      <p:pic>
        <p:nvPicPr>
          <p:cNvPr id="115717" name="happydaysedit.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305800" y="4800600"/>
            <a:ext cx="304800" cy="304800"/>
          </a:xfrm>
          <a:prstGeom prst="rect">
            <a:avLst/>
          </a:prstGeom>
          <a:solidFill>
            <a:srgbClr val="FFFF00"/>
          </a:solidFill>
          <a:ln w="28575">
            <a:solidFill>
              <a:srgbClr val="000000"/>
            </a:solidFill>
            <a:miter lim="800000"/>
            <a:headEnd/>
            <a:tailEnd/>
          </a:ln>
        </p:spPr>
      </p:pic>
    </p:spTree>
    <p:extLst>
      <p:ext uri="{BB962C8B-B14F-4D97-AF65-F5344CB8AC3E}">
        <p14:creationId xmlns:p14="http://schemas.microsoft.com/office/powerpoint/2010/main" val="31379775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57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9605" fill="hold"/>
                                        <p:tgtEl>
                                          <p:spTgt spid="115717"/>
                                        </p:tgtEl>
                                      </p:cBhvr>
                                    </p:cmd>
                                  </p:childTnLst>
                                </p:cTn>
                              </p:par>
                            </p:childTnLst>
                          </p:cTn>
                        </p:par>
                      </p:childTnLst>
                    </p:cTn>
                  </p:par>
                </p:childTnLst>
              </p:cTn>
              <p:nextCondLst>
                <p:cond evt="onClick" delay="0">
                  <p:tgtEl>
                    <p:spTgt spid="11571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571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4B99CCEF-EADF-4EF0-A42D-4811082485D3}" type="slidenum">
              <a:rPr lang="en-US" sz="1400" b="0">
                <a:latin typeface="Arial" panose="020B0604020202020204" pitchFamily="34" charset="0"/>
              </a:rPr>
              <a:pPr eaLnBrk="1" hangingPunct="1"/>
              <a:t>29</a:t>
            </a:fld>
            <a:endParaRPr lang="en-US" sz="1400" b="0">
              <a:latin typeface="Arial" panose="020B0604020202020204" pitchFamily="34" charset="0"/>
            </a:endParaRPr>
          </a:p>
        </p:txBody>
      </p:sp>
      <p:sp>
        <p:nvSpPr>
          <p:cNvPr id="48131" name="Text Box 2"/>
          <p:cNvSpPr txBox="1">
            <a:spLocks noChangeArrowheads="1"/>
          </p:cNvSpPr>
          <p:nvPr/>
        </p:nvSpPr>
        <p:spPr bwMode="auto">
          <a:xfrm>
            <a:off x="1828800" y="76201"/>
            <a:ext cx="8610600" cy="1692275"/>
          </a:xfrm>
          <a:prstGeom prst="rect">
            <a:avLst/>
          </a:prstGeom>
          <a:solidFill>
            <a:srgbClr val="FBFBA3"/>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spcBef>
                <a:spcPct val="0"/>
              </a:spcBef>
            </a:pPr>
            <a:r>
              <a:rPr lang="en-US" sz="2400"/>
              <a:t>FDR’S BRAIN TRUST</a:t>
            </a:r>
          </a:p>
          <a:p>
            <a:pPr eaLnBrk="1" hangingPunct="1">
              <a:spcBef>
                <a:spcPct val="0"/>
              </a:spcBef>
            </a:pPr>
            <a:r>
              <a:rPr lang="en-US" b="0"/>
              <a:t> HE SURROUNDED HIMSELF WITH BRILLIANT SOCIAL, ECONOMIC AND POLITICAL THINKERS AS ADVISORS TO HELP DEVELOP STRATEGIES TO PULL THE NATION OUT OF THE DEPRESSION. </a:t>
            </a:r>
          </a:p>
        </p:txBody>
      </p:sp>
      <p:sp>
        <p:nvSpPr>
          <p:cNvPr id="48132" name="Text Box 3"/>
          <p:cNvSpPr txBox="1">
            <a:spLocks noChangeArrowheads="1"/>
          </p:cNvSpPr>
          <p:nvPr/>
        </p:nvSpPr>
        <p:spPr bwMode="auto">
          <a:xfrm>
            <a:off x="1828800" y="2286000"/>
            <a:ext cx="8534400" cy="4368800"/>
          </a:xfrm>
          <a:prstGeom prst="rect">
            <a:avLst/>
          </a:prstGeom>
          <a:solidFill>
            <a:srgbClr val="D5C5D9"/>
          </a:solidFill>
          <a:ln w="952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spcBef>
                <a:spcPct val="0"/>
              </a:spcBef>
            </a:pPr>
            <a:r>
              <a:rPr lang="en-US" dirty="0"/>
              <a:t>BRAIN TRUST MEMBERS</a:t>
            </a:r>
          </a:p>
          <a:p>
            <a:pPr eaLnBrk="1" hangingPunct="1">
              <a:spcBef>
                <a:spcPct val="0"/>
              </a:spcBef>
            </a:pPr>
            <a:endParaRPr lang="en-US" dirty="0"/>
          </a:p>
          <a:p>
            <a:pPr algn="l" eaLnBrk="1" hangingPunct="1">
              <a:spcBef>
                <a:spcPct val="0"/>
              </a:spcBef>
            </a:pPr>
            <a:r>
              <a:rPr lang="en-US" b="0" dirty="0"/>
              <a:t>-Harry Hopkins –</a:t>
            </a:r>
          </a:p>
          <a:p>
            <a:pPr algn="l" eaLnBrk="1" hangingPunct="1">
              <a:spcBef>
                <a:spcPct val="0"/>
              </a:spcBef>
            </a:pPr>
            <a:r>
              <a:rPr lang="en-US" b="0" dirty="0"/>
              <a:t>-Henry Morgenthau</a:t>
            </a:r>
          </a:p>
          <a:p>
            <a:pPr algn="l" eaLnBrk="1" hangingPunct="1">
              <a:spcBef>
                <a:spcPct val="0"/>
              </a:spcBef>
            </a:pPr>
            <a:r>
              <a:rPr lang="en-US" b="0" dirty="0"/>
              <a:t>-Louis Lowe</a:t>
            </a:r>
          </a:p>
          <a:p>
            <a:pPr algn="l" eaLnBrk="1" hangingPunct="1">
              <a:spcBef>
                <a:spcPct val="0"/>
              </a:spcBef>
            </a:pPr>
            <a:r>
              <a:rPr lang="en-US" b="0" dirty="0"/>
              <a:t>-Cordell Hull</a:t>
            </a:r>
          </a:p>
          <a:p>
            <a:pPr algn="l" eaLnBrk="1" hangingPunct="1">
              <a:spcBef>
                <a:spcPct val="0"/>
              </a:spcBef>
            </a:pPr>
            <a:r>
              <a:rPr lang="en-US" b="0" dirty="0"/>
              <a:t>-Frances Perkins – </a:t>
            </a:r>
          </a:p>
          <a:p>
            <a:pPr algn="l" eaLnBrk="1" hangingPunct="1">
              <a:spcBef>
                <a:spcPct val="0"/>
              </a:spcBef>
            </a:pPr>
            <a:r>
              <a:rPr lang="en-US" b="0" dirty="0"/>
              <a:t>-Sam </a:t>
            </a:r>
            <a:r>
              <a:rPr lang="en-US" b="0" dirty="0" err="1"/>
              <a:t>Rosenman</a:t>
            </a:r>
            <a:endParaRPr lang="en-US" b="0" dirty="0"/>
          </a:p>
          <a:p>
            <a:pPr algn="l" eaLnBrk="1" hangingPunct="1">
              <a:spcBef>
                <a:spcPct val="0"/>
              </a:spcBef>
            </a:pPr>
            <a:r>
              <a:rPr lang="en-US" b="0" dirty="0"/>
              <a:t>-Raymond </a:t>
            </a:r>
            <a:r>
              <a:rPr lang="en-US" b="0" dirty="0" err="1"/>
              <a:t>Moley</a:t>
            </a:r>
            <a:endParaRPr lang="en-US" b="0" dirty="0"/>
          </a:p>
          <a:p>
            <a:pPr algn="l" eaLnBrk="1" hangingPunct="1">
              <a:spcBef>
                <a:spcPct val="0"/>
              </a:spcBef>
            </a:pPr>
            <a:r>
              <a:rPr lang="en-US" b="0" dirty="0"/>
              <a:t>-Rexford </a:t>
            </a:r>
            <a:r>
              <a:rPr lang="en-US" b="0" dirty="0" err="1"/>
              <a:t>Tugwell</a:t>
            </a:r>
            <a:endParaRPr lang="en-US" b="0" dirty="0"/>
          </a:p>
          <a:p>
            <a:pPr algn="l" eaLnBrk="1" hangingPunct="1">
              <a:spcBef>
                <a:spcPct val="0"/>
              </a:spcBef>
            </a:pPr>
            <a:endParaRPr lang="en-US" b="0" dirty="0"/>
          </a:p>
          <a:p>
            <a:pPr algn="l" eaLnBrk="1" hangingPunct="1">
              <a:spcBef>
                <a:spcPct val="0"/>
              </a:spcBef>
            </a:pPr>
            <a:endParaRPr lang="en-US" b="0" dirty="0"/>
          </a:p>
          <a:p>
            <a:pPr algn="l" eaLnBrk="1" hangingPunct="1">
              <a:spcBef>
                <a:spcPct val="0"/>
              </a:spcBef>
            </a:pPr>
            <a:endParaRPr lang="en-US" b="0" dirty="0"/>
          </a:p>
          <a:p>
            <a:pPr algn="l" eaLnBrk="1" hangingPunct="1">
              <a:spcBef>
                <a:spcPct val="0"/>
              </a:spcBef>
            </a:pPr>
            <a:endParaRPr lang="en-US" b="0" dirty="0"/>
          </a:p>
        </p:txBody>
      </p:sp>
      <p:pic>
        <p:nvPicPr>
          <p:cNvPr id="48133" name="Picture 4" descr="RexfordTugwell3"/>
          <p:cNvPicPr>
            <a:picLocks noChangeAspect="1" noChangeArrowheads="1"/>
          </p:cNvPicPr>
          <p:nvPr/>
        </p:nvPicPr>
        <p:blipFill>
          <a:blip r:embed="rId3">
            <a:extLst>
              <a:ext uri="{28A0092B-C50C-407E-A947-70E740481C1C}">
                <a14:useLocalDpi xmlns:a14="http://schemas.microsoft.com/office/drawing/2010/main" val="0"/>
              </a:ext>
            </a:extLst>
          </a:blip>
          <a:srcRect r="7764" b="20512"/>
          <a:stretch>
            <a:fillRect/>
          </a:stretch>
        </p:blipFill>
        <p:spPr bwMode="auto">
          <a:xfrm>
            <a:off x="4584700" y="3200400"/>
            <a:ext cx="2273300" cy="2819400"/>
          </a:xfrm>
          <a:prstGeom prst="rect">
            <a:avLst/>
          </a:prstGeom>
          <a:noFill/>
          <a:ln w="38100">
            <a:solidFill>
              <a:srgbClr val="ECFBA3"/>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5" descr="ROSEN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550" y="2819400"/>
            <a:ext cx="2381250" cy="3276600"/>
          </a:xfrm>
          <a:prstGeom prst="rect">
            <a:avLst/>
          </a:prstGeom>
          <a:noFill/>
          <a:ln w="38100">
            <a:solidFill>
              <a:srgbClr val="ECFBA3"/>
            </a:solidFill>
            <a:miter lim="800000"/>
            <a:headEnd/>
            <a:tailEnd/>
          </a:ln>
          <a:extLst>
            <a:ext uri="{909E8E84-426E-40DD-AFC4-6F175D3DCCD1}">
              <a14:hiddenFill xmlns:a14="http://schemas.microsoft.com/office/drawing/2010/main">
                <a:solidFill>
                  <a:srgbClr val="FFFFFF"/>
                </a:solidFill>
              </a14:hiddenFill>
            </a:ext>
          </a:extLst>
        </p:spPr>
      </p:pic>
      <p:sp>
        <p:nvSpPr>
          <p:cNvPr id="48135" name="Text Box 6"/>
          <p:cNvSpPr txBox="1">
            <a:spLocks noChangeArrowheads="1"/>
          </p:cNvSpPr>
          <p:nvPr/>
        </p:nvSpPr>
        <p:spPr bwMode="auto">
          <a:xfrm>
            <a:off x="4800600" y="6172201"/>
            <a:ext cx="525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r>
              <a:rPr lang="en-US" b="0"/>
              <a:t>TUGWELL                  ROSENMAN</a:t>
            </a:r>
          </a:p>
        </p:txBody>
      </p:sp>
    </p:spTree>
    <p:extLst>
      <p:ext uri="{BB962C8B-B14F-4D97-AF65-F5344CB8AC3E}">
        <p14:creationId xmlns:p14="http://schemas.microsoft.com/office/powerpoint/2010/main" val="2670128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Causes of the Great Depression</a:t>
            </a:r>
            <a:endParaRPr lang="en-US" dirty="0"/>
          </a:p>
        </p:txBody>
      </p:sp>
      <p:sp>
        <p:nvSpPr>
          <p:cNvPr id="3" name="Content Placeholder 2"/>
          <p:cNvSpPr>
            <a:spLocks noGrp="1"/>
          </p:cNvSpPr>
          <p:nvPr>
            <p:ph idx="1"/>
          </p:nvPr>
        </p:nvSpPr>
        <p:spPr>
          <a:xfrm>
            <a:off x="677334" y="1930399"/>
            <a:ext cx="8596668" cy="4702629"/>
          </a:xfrm>
        </p:spPr>
        <p:txBody>
          <a:bodyPr>
            <a:normAutofit lnSpcReduction="10000"/>
          </a:bodyPr>
          <a:lstStyle/>
          <a:p>
            <a:r>
              <a:rPr lang="en-US" sz="2400" dirty="0" smtClean="0"/>
              <a:t>Problems with the Stock Market</a:t>
            </a:r>
          </a:p>
          <a:p>
            <a:pPr lvl="1"/>
            <a:r>
              <a:rPr lang="en-US" sz="2200" dirty="0" smtClean="0"/>
              <a:t>Businesses reporting exaggerated gains</a:t>
            </a:r>
          </a:p>
          <a:p>
            <a:pPr lvl="2"/>
            <a:r>
              <a:rPr lang="en-US" sz="2000" dirty="0" smtClean="0"/>
              <a:t>Meant to increase the value of their stocks</a:t>
            </a:r>
          </a:p>
          <a:p>
            <a:pPr lvl="2"/>
            <a:r>
              <a:rPr lang="en-US" sz="2000" dirty="0" smtClean="0"/>
              <a:t>Led to fast crash of stock prices</a:t>
            </a:r>
          </a:p>
          <a:p>
            <a:pPr lvl="1"/>
            <a:r>
              <a:rPr lang="en-US" sz="2200" dirty="0" smtClean="0"/>
              <a:t>High speculation of stock</a:t>
            </a:r>
          </a:p>
          <a:p>
            <a:pPr lvl="2"/>
            <a:r>
              <a:rPr lang="en-US" sz="2000" dirty="0" smtClean="0"/>
              <a:t>Idea of “Go hard or go home”</a:t>
            </a:r>
          </a:p>
          <a:p>
            <a:pPr lvl="2"/>
            <a:r>
              <a:rPr lang="en-US" sz="2000" dirty="0" smtClean="0"/>
              <a:t>Belief that you couldn’t make a lot of money if you didn’t risk a lot</a:t>
            </a:r>
          </a:p>
          <a:p>
            <a:pPr lvl="1"/>
            <a:r>
              <a:rPr lang="en-US" sz="2200" dirty="0" smtClean="0"/>
              <a:t>Buying on margin</a:t>
            </a:r>
          </a:p>
          <a:p>
            <a:pPr lvl="2"/>
            <a:r>
              <a:rPr lang="en-US" sz="2000" dirty="0" smtClean="0"/>
              <a:t>The idea of borrowing money to buy stock</a:t>
            </a:r>
          </a:p>
          <a:p>
            <a:pPr lvl="2"/>
            <a:r>
              <a:rPr lang="en-US" sz="2000" dirty="0" smtClean="0"/>
              <a:t>Not a problem as long as the price of stock continues to go up</a:t>
            </a:r>
          </a:p>
          <a:p>
            <a:endParaRPr lang="en-US" dirty="0"/>
          </a:p>
        </p:txBody>
      </p:sp>
    </p:spTree>
    <p:extLst>
      <p:ext uri="{BB962C8B-B14F-4D97-AF65-F5344CB8AC3E}">
        <p14:creationId xmlns:p14="http://schemas.microsoft.com/office/powerpoint/2010/main" val="3487693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92EB0C8A-0413-423E-AA31-60BEDC464405}" type="slidenum">
              <a:rPr lang="en-US" sz="1400" b="0">
                <a:latin typeface="Arial" panose="020B0604020202020204" pitchFamily="34" charset="0"/>
              </a:rPr>
              <a:pPr eaLnBrk="1" hangingPunct="1"/>
              <a:t>30</a:t>
            </a:fld>
            <a:endParaRPr lang="en-US" sz="1400" b="0">
              <a:latin typeface="Arial" panose="020B0604020202020204" pitchFamily="34" charset="0"/>
            </a:endParaRPr>
          </a:p>
        </p:txBody>
      </p:sp>
      <p:sp>
        <p:nvSpPr>
          <p:cNvPr id="49155" name="Text Box 2"/>
          <p:cNvSpPr txBox="1">
            <a:spLocks noChangeArrowheads="1"/>
          </p:cNvSpPr>
          <p:nvPr/>
        </p:nvSpPr>
        <p:spPr bwMode="auto">
          <a:xfrm>
            <a:off x="1752600" y="1066800"/>
            <a:ext cx="8763000" cy="3477875"/>
          </a:xfrm>
          <a:prstGeom prst="rect">
            <a:avLst/>
          </a:prstGeom>
          <a:gradFill rotWithShape="1">
            <a:gsLst>
              <a:gs pos="0">
                <a:srgbClr val="8488C4"/>
              </a:gs>
              <a:gs pos="53000">
                <a:srgbClr val="D4DEFF"/>
              </a:gs>
              <a:gs pos="83000">
                <a:srgbClr val="D4DEFF"/>
              </a:gs>
              <a:gs pos="100000">
                <a:srgbClr val="96AB94"/>
              </a:gs>
            </a:gsLst>
            <a:lin ang="5400000" scaled="1"/>
          </a:gradFill>
          <a:ln w="28575">
            <a:solidFill>
              <a:srgbClr val="006600"/>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u="sng" dirty="0"/>
              <a:t>KEYNESIAN OR "PUMP PRIMING" ECONOMICS</a:t>
            </a:r>
            <a:r>
              <a:rPr lang="en-US" b="0" dirty="0"/>
              <a:t> </a:t>
            </a:r>
          </a:p>
          <a:p>
            <a:pPr algn="l" eaLnBrk="1" hangingPunct="1">
              <a:buFont typeface="Arial" panose="020B0604020202020204" pitchFamily="34" charset="0"/>
              <a:buChar char="•"/>
            </a:pPr>
            <a:r>
              <a:rPr lang="en-US" dirty="0"/>
              <a:t> JOHN MAYNARD </a:t>
            </a:r>
            <a:r>
              <a:rPr lang="en-US" dirty="0" smtClean="0"/>
              <a:t>KEYNES- </a:t>
            </a:r>
            <a:r>
              <a:rPr lang="en-US" i="1" u="sng" dirty="0" smtClean="0"/>
              <a:t>DEFICIT SPENDING</a:t>
            </a:r>
            <a:r>
              <a:rPr lang="en-US" dirty="0" smtClean="0"/>
              <a:t>: THE IDEA THAT YOU HAVE TO SPEND MORE IN ORDER TO MAKE MONEY.</a:t>
            </a:r>
            <a:endParaRPr lang="en-US" dirty="0"/>
          </a:p>
          <a:p>
            <a:pPr algn="l" eaLnBrk="1" hangingPunct="1">
              <a:buFont typeface="Arial" panose="020B0604020202020204" pitchFamily="34" charset="0"/>
              <a:buChar char="•"/>
            </a:pPr>
            <a:r>
              <a:rPr lang="en-US" dirty="0"/>
              <a:t> MONEY SHOULD BE INVESTED IN THE WORKING CLASS. S</a:t>
            </a:r>
          </a:p>
          <a:p>
            <a:pPr algn="l" eaLnBrk="1" hangingPunct="1">
              <a:buFont typeface="Arial" panose="020B0604020202020204" pitchFamily="34" charset="0"/>
              <a:buChar char="•"/>
            </a:pPr>
            <a:r>
              <a:rPr lang="en-US" dirty="0"/>
              <a:t> AS SPENDING INCREASED IT WAS EXPECTED  BUSINESS WOULD EXPAND TO MEET THE NEW DEMAND AND HIRE NEW WORKERS. </a:t>
            </a:r>
          </a:p>
          <a:p>
            <a:pPr algn="l" eaLnBrk="1" hangingPunct="1">
              <a:buFont typeface="Arial" panose="020B0604020202020204" pitchFamily="34" charset="0"/>
              <a:buChar char="•"/>
            </a:pPr>
            <a:r>
              <a:rPr lang="en-US" dirty="0"/>
              <a:t>THIS WOULD BRING MORE GROWTH. </a:t>
            </a:r>
          </a:p>
          <a:p>
            <a:pPr algn="l" eaLnBrk="1" hangingPunct="1">
              <a:buFont typeface="Arial" panose="020B0604020202020204" pitchFamily="34" charset="0"/>
              <a:buChar char="•"/>
            </a:pPr>
            <a:r>
              <a:rPr lang="en-US" dirty="0"/>
              <a:t> OPPOSITE OF THE REPUBLICAN PLAN: SUPPLY SIDE OR "TRICKLE DOWN" ECONOMICS. </a:t>
            </a:r>
          </a:p>
        </p:txBody>
      </p:sp>
      <p:sp>
        <p:nvSpPr>
          <p:cNvPr id="123907" name="Text Box 3"/>
          <p:cNvSpPr txBox="1">
            <a:spLocks noChangeArrowheads="1"/>
          </p:cNvSpPr>
          <p:nvPr/>
        </p:nvSpPr>
        <p:spPr bwMode="auto">
          <a:xfrm>
            <a:off x="2286000" y="228600"/>
            <a:ext cx="7467600" cy="523220"/>
          </a:xfrm>
          <a:prstGeom prst="rect">
            <a:avLst/>
          </a:prstGeom>
          <a:gradFill rotWithShape="1">
            <a:gsLst>
              <a:gs pos="0">
                <a:schemeClr val="accent1"/>
              </a:gs>
              <a:gs pos="100000">
                <a:schemeClr val="accent1">
                  <a:gamma/>
                  <a:shade val="86275"/>
                  <a:invGamma/>
                </a:schemeClr>
              </a:gs>
            </a:gsLst>
            <a:lin ang="5400000" scaled="1"/>
          </a:gradFill>
          <a:ln w="28575">
            <a:solidFill>
              <a:schemeClr val="tx1"/>
            </a:solidFill>
            <a:miter lim="800000"/>
            <a:headEnd/>
            <a:tailEnd/>
          </a:ln>
          <a:effectLst/>
        </p:spPr>
        <p:txBody>
          <a:bodyPr>
            <a:spAutoFit/>
          </a:bodyPr>
          <a:lstStyle/>
          <a:p>
            <a:pPr>
              <a:defRPr/>
            </a:pPr>
            <a:r>
              <a:rPr lang="en-US" sz="2800"/>
              <a:t>FDR’S PHILOSOPHY</a:t>
            </a:r>
          </a:p>
        </p:txBody>
      </p:sp>
    </p:spTree>
    <p:extLst>
      <p:ext uri="{BB962C8B-B14F-4D97-AF65-F5344CB8AC3E}">
        <p14:creationId xmlns:p14="http://schemas.microsoft.com/office/powerpoint/2010/main" val="325674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3793F098-B785-428D-86A1-BC92C4EAF25C}" type="slidenum">
              <a:rPr lang="en-US" sz="1400" b="0">
                <a:latin typeface="Arial" panose="020B0604020202020204" pitchFamily="34" charset="0"/>
              </a:rPr>
              <a:pPr eaLnBrk="1" hangingPunct="1"/>
              <a:t>31</a:t>
            </a:fld>
            <a:endParaRPr lang="en-US" sz="1400" b="0">
              <a:latin typeface="Arial" panose="020B0604020202020204" pitchFamily="34" charset="0"/>
            </a:endParaRPr>
          </a:p>
        </p:txBody>
      </p:sp>
      <p:sp>
        <p:nvSpPr>
          <p:cNvPr id="50179" name="Text Box 2"/>
          <p:cNvSpPr txBox="1">
            <a:spLocks noChangeArrowheads="1"/>
          </p:cNvSpPr>
          <p:nvPr/>
        </p:nvSpPr>
        <p:spPr bwMode="auto">
          <a:xfrm>
            <a:off x="1752600" y="407988"/>
            <a:ext cx="8534400" cy="4339650"/>
          </a:xfrm>
          <a:prstGeom prst="rect">
            <a:avLst/>
          </a:prstGeom>
          <a:solidFill>
            <a:schemeClr val="accent1"/>
          </a:solidFill>
          <a:ln w="571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3600" u="sng"/>
              <a:t>100 DAYS MARCH 9-JUNE 13</a:t>
            </a:r>
            <a:r>
              <a:rPr lang="en-US" sz="3600" u="sng" baseline="30000"/>
              <a:t>TH</a:t>
            </a:r>
            <a:r>
              <a:rPr lang="en-US" sz="3200"/>
              <a:t> </a:t>
            </a:r>
          </a:p>
          <a:p>
            <a:pPr algn="l" eaLnBrk="1" hangingPunct="1">
              <a:buFont typeface="Arial" panose="020B0604020202020204" pitchFamily="34" charset="0"/>
              <a:buChar char="•"/>
            </a:pPr>
            <a:r>
              <a:rPr lang="en-US" sz="2400"/>
              <a:t> FIRST HUNDRED DAYS OF HIS ADMINISTRATION ROOSEVELT AND HIS BRAIN TRUST WERE A WHIRLWIND OF ACTIVITY</a:t>
            </a:r>
          </a:p>
          <a:p>
            <a:pPr algn="l" eaLnBrk="1" hangingPunct="1">
              <a:buFont typeface="Arial" panose="020B0604020202020204" pitchFamily="34" charset="0"/>
              <a:buChar char="•"/>
            </a:pPr>
            <a:r>
              <a:rPr lang="en-US" sz="2400"/>
              <a:t> LEGISLATION WAS INTRODUCED AND PASSED AT A FURIOUS PACE </a:t>
            </a:r>
          </a:p>
          <a:p>
            <a:pPr algn="l" eaLnBrk="1" hangingPunct="1">
              <a:buFont typeface="Arial" panose="020B0604020202020204" pitchFamily="34" charset="0"/>
              <a:buChar char="•"/>
            </a:pPr>
            <a:r>
              <a:rPr lang="en-US" sz="2400"/>
              <a:t>  HE ASKED FOR EXECUTIVE POWER TO WAGE WAR AGAINST POVERTY AND PESSIMISM.</a:t>
            </a:r>
          </a:p>
          <a:p>
            <a:pPr algn="l" eaLnBrk="1" hangingPunct="1">
              <a:buFont typeface="Arial" panose="020B0604020202020204" pitchFamily="34" charset="0"/>
              <a:buChar char="•"/>
            </a:pPr>
            <a:r>
              <a:rPr lang="en-US" sz="2400"/>
              <a:t> HE WANTED A POWER "AS GREAT AS THE POWER THAT WOULD BE GIVEN ME IF WE WERE IN FACT INVADED BY A FOREIGN FOE." </a:t>
            </a:r>
          </a:p>
        </p:txBody>
      </p:sp>
    </p:spTree>
    <p:extLst>
      <p:ext uri="{BB962C8B-B14F-4D97-AF65-F5344CB8AC3E}">
        <p14:creationId xmlns:p14="http://schemas.microsoft.com/office/powerpoint/2010/main" val="2215578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642B097B-1B44-441B-A62B-5B288DC6865C}" type="slidenum">
              <a:rPr lang="en-US" sz="1400" b="0">
                <a:latin typeface="Arial" panose="020B0604020202020204" pitchFamily="34" charset="0"/>
              </a:rPr>
              <a:pPr eaLnBrk="1" hangingPunct="1"/>
              <a:t>32</a:t>
            </a:fld>
            <a:endParaRPr lang="en-US" sz="1400" b="0">
              <a:latin typeface="Arial" panose="020B0604020202020204" pitchFamily="34" charset="0"/>
            </a:endParaRPr>
          </a:p>
        </p:txBody>
      </p:sp>
      <p:sp>
        <p:nvSpPr>
          <p:cNvPr id="53251" name="Text Box 2"/>
          <p:cNvSpPr txBox="1">
            <a:spLocks noChangeArrowheads="1"/>
          </p:cNvSpPr>
          <p:nvPr/>
        </p:nvSpPr>
        <p:spPr bwMode="auto">
          <a:xfrm>
            <a:off x="1524000" y="457200"/>
            <a:ext cx="9144000" cy="3046988"/>
          </a:xfrm>
          <a:prstGeom prst="rect">
            <a:avLst/>
          </a:prstGeom>
          <a:gradFill rotWithShape="1">
            <a:gsLst>
              <a:gs pos="0">
                <a:srgbClr val="FCF1A2"/>
              </a:gs>
              <a:gs pos="100000">
                <a:srgbClr val="CC33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4800"/>
              <a:t>FDR’S NEW DEAL</a:t>
            </a:r>
            <a:r>
              <a:rPr lang="en-US" sz="2800"/>
              <a:t> </a:t>
            </a:r>
          </a:p>
          <a:p>
            <a:pPr algn="l" eaLnBrk="1" hangingPunct="1">
              <a:buClr>
                <a:srgbClr val="FF0000"/>
              </a:buClr>
              <a:buFont typeface="Wingdings" panose="05000000000000000000" pitchFamily="2" charset="2"/>
              <a:buChar char="q"/>
            </a:pPr>
            <a:r>
              <a:rPr lang="en-US" sz="4800"/>
              <a:t>RELIEF</a:t>
            </a:r>
          </a:p>
          <a:p>
            <a:pPr algn="l" eaLnBrk="1" hangingPunct="1">
              <a:buClr>
                <a:srgbClr val="FF0000"/>
              </a:buClr>
              <a:buFont typeface="Wingdings" panose="05000000000000000000" pitchFamily="2" charset="2"/>
              <a:buChar char="q"/>
            </a:pPr>
            <a:r>
              <a:rPr lang="en-US" sz="4800"/>
              <a:t>REFORM</a:t>
            </a:r>
          </a:p>
          <a:p>
            <a:pPr algn="l" eaLnBrk="1" hangingPunct="1">
              <a:buClr>
                <a:srgbClr val="FF0000"/>
              </a:buClr>
              <a:buFont typeface="Wingdings" panose="05000000000000000000" pitchFamily="2" charset="2"/>
              <a:buChar char="q"/>
            </a:pPr>
            <a:r>
              <a:rPr lang="en-US" sz="4800"/>
              <a:t>RECOVERY</a:t>
            </a:r>
          </a:p>
        </p:txBody>
      </p:sp>
      <p:pic>
        <p:nvPicPr>
          <p:cNvPr id="132099" name="newDEAL.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descr="FDRWOR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7676" y="1752600"/>
            <a:ext cx="35655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5"/>
          <p:cNvSpPr txBox="1">
            <a:spLocks noChangeArrowheads="1"/>
          </p:cNvSpPr>
          <p:nvPr/>
        </p:nvSpPr>
        <p:spPr bwMode="auto">
          <a:xfrm>
            <a:off x="1752600" y="5105401"/>
            <a:ext cx="4724400" cy="1019175"/>
          </a:xfrm>
          <a:prstGeom prst="rect">
            <a:avLst/>
          </a:prstGeom>
          <a:solidFill>
            <a:schemeClr val="accent1"/>
          </a:solid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a:t>MANY OF HIS PROGRAMS COMBINED ELEMENTS OF ALL THREE</a:t>
            </a:r>
          </a:p>
        </p:txBody>
      </p:sp>
    </p:spTree>
    <p:extLst>
      <p:ext uri="{BB962C8B-B14F-4D97-AF65-F5344CB8AC3E}">
        <p14:creationId xmlns:p14="http://schemas.microsoft.com/office/powerpoint/2010/main" val="1652377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846" fill="hold"/>
                                        <p:tgtEl>
                                          <p:spTgt spid="13209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2099"/>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F9C84921-6C35-4F3C-AC4C-3DD33EC667F6}" type="slidenum">
              <a:rPr lang="en-US" sz="1400" b="0">
                <a:latin typeface="Arial" panose="020B0604020202020204" pitchFamily="34" charset="0"/>
              </a:rPr>
              <a:pPr eaLnBrk="1" hangingPunct="1"/>
              <a:t>33</a:t>
            </a:fld>
            <a:endParaRPr lang="en-US" sz="1400" b="0">
              <a:latin typeface="Arial" panose="020B0604020202020204" pitchFamily="34" charset="0"/>
            </a:endParaRPr>
          </a:p>
        </p:txBody>
      </p:sp>
      <p:sp>
        <p:nvSpPr>
          <p:cNvPr id="52227" name="Text Box 2"/>
          <p:cNvSpPr txBox="1">
            <a:spLocks noChangeArrowheads="1"/>
          </p:cNvSpPr>
          <p:nvPr/>
        </p:nvSpPr>
        <p:spPr bwMode="auto">
          <a:xfrm>
            <a:off x="1752600" y="223839"/>
            <a:ext cx="8610600" cy="6453187"/>
          </a:xfrm>
          <a:prstGeom prst="rect">
            <a:avLst/>
          </a:prstGeom>
          <a:gradFill rotWithShape="1">
            <a:gsLst>
              <a:gs pos="0">
                <a:srgbClr val="D6B19C"/>
              </a:gs>
              <a:gs pos="30000">
                <a:srgbClr val="D49E6C"/>
              </a:gs>
              <a:gs pos="70000">
                <a:srgbClr val="A65528"/>
              </a:gs>
              <a:gs pos="100000">
                <a:srgbClr val="663012"/>
              </a:gs>
            </a:gsLst>
            <a:lin ang="5400000" scaled="1"/>
          </a:gra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spcBef>
                <a:spcPct val="0"/>
              </a:spcBef>
            </a:pPr>
            <a:r>
              <a:rPr lang="en-US" sz="3600">
                <a:solidFill>
                  <a:srgbClr val="ECFBA3"/>
                </a:solidFill>
              </a:rPr>
              <a:t>WHAT FDR DID IN THE 100 DAYS IN 1933</a:t>
            </a:r>
          </a:p>
          <a:p>
            <a:pPr algn="l" eaLnBrk="1" hangingPunct="1">
              <a:spcBef>
                <a:spcPct val="0"/>
              </a:spcBef>
            </a:pPr>
            <a:endParaRPr lang="en-US" sz="3200">
              <a:solidFill>
                <a:srgbClr val="ECFBA3"/>
              </a:solidFill>
            </a:endParaRPr>
          </a:p>
          <a:p>
            <a:pPr algn="l" eaLnBrk="1" hangingPunct="1">
              <a:spcBef>
                <a:spcPct val="0"/>
              </a:spcBef>
              <a:buClr>
                <a:srgbClr val="FF0000"/>
              </a:buClr>
              <a:buFont typeface="Wingdings" panose="05000000000000000000" pitchFamily="2" charset="2"/>
              <a:buChar char="q"/>
            </a:pPr>
            <a:r>
              <a:rPr lang="en-US" sz="2400">
                <a:solidFill>
                  <a:srgbClr val="ECFBA3"/>
                </a:solidFill>
              </a:rPr>
              <a:t>MARCH 6</a:t>
            </a:r>
            <a:r>
              <a:rPr lang="en-US" sz="2400" baseline="30000">
                <a:solidFill>
                  <a:srgbClr val="ECFBA3"/>
                </a:solidFill>
              </a:rPr>
              <a:t>TH</a:t>
            </a:r>
            <a:r>
              <a:rPr lang="en-US" sz="2400">
                <a:solidFill>
                  <a:srgbClr val="ECFBA3"/>
                </a:solidFill>
              </a:rPr>
              <a:t>  “BANK HOLIDAY” FOR FOUR DAYS </a:t>
            </a:r>
          </a:p>
          <a:p>
            <a:pPr algn="l" eaLnBrk="1" hangingPunct="1">
              <a:spcBef>
                <a:spcPct val="0"/>
              </a:spcBef>
              <a:buClr>
                <a:srgbClr val="FF0000"/>
              </a:buClr>
              <a:buFont typeface="Wingdings" panose="05000000000000000000" pitchFamily="2" charset="2"/>
              <a:buChar char="q"/>
            </a:pPr>
            <a:r>
              <a:rPr lang="en-US" sz="2400">
                <a:solidFill>
                  <a:srgbClr val="ECFBA3"/>
                </a:solidFill>
              </a:rPr>
              <a:t>MARCH 9</a:t>
            </a:r>
            <a:r>
              <a:rPr lang="en-US" sz="2400" baseline="30000">
                <a:solidFill>
                  <a:srgbClr val="ECFBA3"/>
                </a:solidFill>
              </a:rPr>
              <a:t>TH</a:t>
            </a:r>
            <a:r>
              <a:rPr lang="en-US" sz="2400">
                <a:solidFill>
                  <a:srgbClr val="ECFBA3"/>
                </a:solidFill>
              </a:rPr>
              <a:t>  EMERGENCY BANKING RELIEF ACT INTRODUCED, PASSED, SIGNED IN THE SAME DAY</a:t>
            </a:r>
          </a:p>
          <a:p>
            <a:pPr algn="l" eaLnBrk="1" hangingPunct="1">
              <a:spcBef>
                <a:spcPct val="0"/>
              </a:spcBef>
              <a:buClr>
                <a:srgbClr val="FF0000"/>
              </a:buClr>
              <a:buFont typeface="Wingdings" panose="05000000000000000000" pitchFamily="2" charset="2"/>
              <a:buChar char="q"/>
            </a:pPr>
            <a:r>
              <a:rPr lang="en-US" sz="2400">
                <a:solidFill>
                  <a:srgbClr val="ECFBA3"/>
                </a:solidFill>
              </a:rPr>
              <a:t>FIRST “FIRESIDE CHAT”, FDR’S INFORMAL METHOD OF COMMUNICATING WITH THE AMERICAN PEOPLE USING RADIO</a:t>
            </a:r>
          </a:p>
          <a:p>
            <a:pPr algn="l" eaLnBrk="1" hangingPunct="1">
              <a:spcBef>
                <a:spcPct val="0"/>
              </a:spcBef>
              <a:buClr>
                <a:srgbClr val="FF0000"/>
              </a:buClr>
              <a:buFont typeface="Wingdings" panose="05000000000000000000" pitchFamily="2" charset="2"/>
              <a:buChar char="q"/>
            </a:pPr>
            <a:r>
              <a:rPr lang="en-US" sz="2400">
                <a:solidFill>
                  <a:srgbClr val="ECFBA3"/>
                </a:solidFill>
              </a:rPr>
              <a:t>AAA</a:t>
            </a:r>
          </a:p>
          <a:p>
            <a:pPr algn="l" eaLnBrk="1" hangingPunct="1">
              <a:spcBef>
                <a:spcPct val="0"/>
              </a:spcBef>
              <a:buClr>
                <a:srgbClr val="FF0000"/>
              </a:buClr>
              <a:buFont typeface="Wingdings" panose="05000000000000000000" pitchFamily="2" charset="2"/>
              <a:buChar char="q"/>
            </a:pPr>
            <a:r>
              <a:rPr lang="en-US" sz="2400">
                <a:solidFill>
                  <a:srgbClr val="ECFBA3"/>
                </a:solidFill>
              </a:rPr>
              <a:t>NRA</a:t>
            </a:r>
          </a:p>
          <a:p>
            <a:pPr algn="l" eaLnBrk="1" hangingPunct="1">
              <a:spcBef>
                <a:spcPct val="0"/>
              </a:spcBef>
              <a:buClr>
                <a:srgbClr val="FF0000"/>
              </a:buClr>
              <a:buFont typeface="Wingdings" panose="05000000000000000000" pitchFamily="2" charset="2"/>
              <a:buChar char="q"/>
            </a:pPr>
            <a:r>
              <a:rPr lang="en-US" sz="2400">
                <a:solidFill>
                  <a:srgbClr val="ECFBA3"/>
                </a:solidFill>
              </a:rPr>
              <a:t>PWA</a:t>
            </a:r>
          </a:p>
          <a:p>
            <a:pPr algn="l" eaLnBrk="1" hangingPunct="1">
              <a:spcBef>
                <a:spcPct val="0"/>
              </a:spcBef>
              <a:buClr>
                <a:srgbClr val="FF0000"/>
              </a:buClr>
              <a:buFont typeface="Wingdings" panose="05000000000000000000" pitchFamily="2" charset="2"/>
              <a:buChar char="q"/>
            </a:pPr>
            <a:r>
              <a:rPr lang="en-US" sz="2400">
                <a:solidFill>
                  <a:srgbClr val="ECFBA3"/>
                </a:solidFill>
              </a:rPr>
              <a:t>CCC</a:t>
            </a:r>
          </a:p>
          <a:p>
            <a:pPr algn="l" eaLnBrk="1" hangingPunct="1">
              <a:spcBef>
                <a:spcPct val="0"/>
              </a:spcBef>
              <a:buClr>
                <a:srgbClr val="FF0000"/>
              </a:buClr>
              <a:buFont typeface="Wingdings" panose="05000000000000000000" pitchFamily="2" charset="2"/>
              <a:buChar char="q"/>
            </a:pPr>
            <a:r>
              <a:rPr lang="en-US" sz="2400">
                <a:solidFill>
                  <a:srgbClr val="ECFBA3"/>
                </a:solidFill>
              </a:rPr>
              <a:t>FERA</a:t>
            </a:r>
          </a:p>
          <a:p>
            <a:pPr algn="l" eaLnBrk="1" hangingPunct="1">
              <a:spcBef>
                <a:spcPct val="0"/>
              </a:spcBef>
              <a:buClr>
                <a:srgbClr val="FF0000"/>
              </a:buClr>
              <a:buFont typeface="Wingdings" panose="05000000000000000000" pitchFamily="2" charset="2"/>
              <a:buChar char="q"/>
            </a:pPr>
            <a:r>
              <a:rPr lang="en-US" sz="2400">
                <a:solidFill>
                  <a:srgbClr val="ECFBA3"/>
                </a:solidFill>
              </a:rPr>
              <a:t>TVA</a:t>
            </a:r>
          </a:p>
        </p:txBody>
      </p:sp>
    </p:spTree>
    <p:extLst>
      <p:ext uri="{BB962C8B-B14F-4D97-AF65-F5344CB8AC3E}">
        <p14:creationId xmlns:p14="http://schemas.microsoft.com/office/powerpoint/2010/main" val="832957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DD13DB3F-D1FB-46DB-964A-C8159996BAF7}" type="slidenum">
              <a:rPr lang="en-US" sz="1400" b="0">
                <a:latin typeface="Arial" panose="020B0604020202020204" pitchFamily="34" charset="0"/>
              </a:rPr>
              <a:pPr eaLnBrk="1" hangingPunct="1"/>
              <a:t>34</a:t>
            </a:fld>
            <a:endParaRPr lang="en-US" sz="1400" b="0">
              <a:latin typeface="Arial" panose="020B0604020202020204" pitchFamily="34" charset="0"/>
            </a:endParaRPr>
          </a:p>
        </p:txBody>
      </p:sp>
      <p:pic>
        <p:nvPicPr>
          <p:cNvPr id="55299" name="Picture 2" descr="bankr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9401"/>
            <a:ext cx="4876800" cy="3990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3" descr="closedbankwitc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76201"/>
            <a:ext cx="4038600" cy="3230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1" name="Text Box 4"/>
          <p:cNvSpPr txBox="1">
            <a:spLocks noChangeArrowheads="1"/>
          </p:cNvSpPr>
          <p:nvPr/>
        </p:nvSpPr>
        <p:spPr bwMode="auto">
          <a:xfrm>
            <a:off x="5791200" y="457201"/>
            <a:ext cx="4800600" cy="1939925"/>
          </a:xfrm>
          <a:prstGeom prst="rect">
            <a:avLst/>
          </a:prstGeom>
          <a:solidFill>
            <a:srgbClr val="0066FF"/>
          </a:soli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a:t>FDR CLOSED THE BANKS FOR SEVERAL DAYS,  A “BANK HOLIDAY” TO AVOID PANIC.  THEY OPENED A FEW DAYS LATER WHEN THE SITUATION HAD CALMED.</a:t>
            </a:r>
          </a:p>
        </p:txBody>
      </p:sp>
      <p:sp>
        <p:nvSpPr>
          <p:cNvPr id="55302" name="Text Box 5"/>
          <p:cNvSpPr txBox="1">
            <a:spLocks noChangeArrowheads="1"/>
          </p:cNvSpPr>
          <p:nvPr/>
        </p:nvSpPr>
        <p:spPr bwMode="auto">
          <a:xfrm>
            <a:off x="1828800" y="4267201"/>
            <a:ext cx="3581400" cy="1635125"/>
          </a:xfrm>
          <a:prstGeom prst="rect">
            <a:avLst/>
          </a:prstGeom>
          <a:solidFill>
            <a:srgbClr val="FFFFCC"/>
          </a:soli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a:t>A BANK PANIC WAS WHEN PEOPLE CANNOT GET THEIR MONEY BECAUSE THE BANK WAS CLOSED</a:t>
            </a:r>
          </a:p>
        </p:txBody>
      </p:sp>
    </p:spTree>
    <p:extLst>
      <p:ext uri="{BB962C8B-B14F-4D97-AF65-F5344CB8AC3E}">
        <p14:creationId xmlns:p14="http://schemas.microsoft.com/office/powerpoint/2010/main" val="2585914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1C1A8782-FE8A-44B8-BB95-AD388B1F2479}" type="slidenum">
              <a:rPr lang="en-US" sz="1400" b="0">
                <a:latin typeface="Arial" panose="020B0604020202020204" pitchFamily="34" charset="0"/>
              </a:rPr>
              <a:pPr eaLnBrk="1" hangingPunct="1"/>
              <a:t>35</a:t>
            </a:fld>
            <a:endParaRPr lang="en-US" sz="1400" b="0">
              <a:latin typeface="Arial" panose="020B0604020202020204" pitchFamily="34" charset="0"/>
            </a:endParaRPr>
          </a:p>
        </p:txBody>
      </p:sp>
      <p:sp>
        <p:nvSpPr>
          <p:cNvPr id="57347" name="Text Box 2" descr="Pink tissue paper"/>
          <p:cNvSpPr txBox="1">
            <a:spLocks noChangeArrowheads="1"/>
          </p:cNvSpPr>
          <p:nvPr/>
        </p:nvSpPr>
        <p:spPr bwMode="auto">
          <a:xfrm>
            <a:off x="1752600" y="228600"/>
            <a:ext cx="8763000" cy="598488"/>
          </a:xfrm>
          <a:prstGeom prst="rect">
            <a:avLst/>
          </a:prstGeom>
          <a:blipFill dpi="0" rotWithShape="1">
            <a:blip r:embed="rId3"/>
            <a:srcRect/>
            <a:tile tx="0" ty="0" sx="100000" sy="100000" flip="none" algn="tl"/>
          </a:blip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a:t>AGRICULTURAL ADJUSTMENT ACT,</a:t>
            </a:r>
            <a:r>
              <a:rPr lang="en-US" sz="3200"/>
              <a:t>(</a:t>
            </a:r>
            <a:r>
              <a:rPr lang="en-US" sz="2800"/>
              <a:t>AAA</a:t>
            </a:r>
            <a:r>
              <a:rPr lang="en-US" sz="2400"/>
              <a:t>)</a:t>
            </a:r>
            <a:r>
              <a:rPr lang="en-US" sz="3200"/>
              <a:t> </a:t>
            </a:r>
          </a:p>
        </p:txBody>
      </p:sp>
      <p:sp>
        <p:nvSpPr>
          <p:cNvPr id="57348" name="Text Box 3" descr="Pink tissue paper"/>
          <p:cNvSpPr txBox="1">
            <a:spLocks noChangeArrowheads="1"/>
          </p:cNvSpPr>
          <p:nvPr/>
        </p:nvSpPr>
        <p:spPr bwMode="auto">
          <a:xfrm>
            <a:off x="1828800" y="1600201"/>
            <a:ext cx="8610600" cy="3477875"/>
          </a:xfrm>
          <a:prstGeom prst="rect">
            <a:avLst/>
          </a:prstGeom>
          <a:blipFill dpi="0" rotWithShape="1">
            <a:blip r:embed="rId3"/>
            <a:srcRect/>
            <a:tile tx="0" ty="0" sx="100000" sy="100000" flip="none" algn="tl"/>
          </a:blip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buClr>
                <a:srgbClr val="FF0000"/>
              </a:buClr>
              <a:buFont typeface="Wingdings" panose="05000000000000000000" pitchFamily="2" charset="2"/>
              <a:buChar char="q"/>
            </a:pPr>
            <a:r>
              <a:rPr lang="en-US"/>
              <a:t> FARM CREDIT ADMINISTRATION LOANED $100 MILLION TO FARMERS IN ITS FIRST SEVEN MONTHS.</a:t>
            </a:r>
          </a:p>
          <a:p>
            <a:pPr algn="l" eaLnBrk="1" hangingPunct="1">
              <a:buClr>
                <a:srgbClr val="FF0000"/>
              </a:buClr>
              <a:buFont typeface="Wingdings" panose="05000000000000000000" pitchFamily="2" charset="2"/>
              <a:buChar char="q"/>
            </a:pPr>
            <a:r>
              <a:rPr lang="en-US"/>
              <a:t> AAA PAID $100 MILLION TO PLOW UP 10 OF THE 40 MILLION ACRES PLANTED FOR THE 1933 SEASON.  </a:t>
            </a:r>
          </a:p>
          <a:p>
            <a:pPr algn="l" eaLnBrk="1" hangingPunct="1">
              <a:buClr>
                <a:srgbClr val="FF0000"/>
              </a:buClr>
              <a:buFont typeface="Wingdings" panose="05000000000000000000" pitchFamily="2" charset="2"/>
              <a:buChar char="q"/>
            </a:pPr>
            <a:r>
              <a:rPr lang="en-US"/>
              <a:t> WHEAT AND CORN FARMERS WERE PAID NOT TO PLANT </a:t>
            </a:r>
          </a:p>
          <a:p>
            <a:pPr algn="l" eaLnBrk="1" hangingPunct="1">
              <a:buClr>
                <a:srgbClr val="FF0000"/>
              </a:buClr>
              <a:buFont typeface="Wingdings" panose="05000000000000000000" pitchFamily="2" charset="2"/>
              <a:buChar char="q"/>
            </a:pPr>
            <a:r>
              <a:rPr lang="en-US"/>
              <a:t> HOGS WERE KILLED TO RAISE PORK PRICES FOR FARMERS. THE AAA PAID FARMERS TO KILL 5 MILLION BABY PIGS AND 200,000 SOWS. </a:t>
            </a:r>
          </a:p>
          <a:p>
            <a:pPr algn="l" eaLnBrk="1" hangingPunct="1">
              <a:buClr>
                <a:srgbClr val="FF0000"/>
              </a:buClr>
              <a:buFont typeface="Wingdings" panose="05000000000000000000" pitchFamily="2" charset="2"/>
              <a:buChar char="q"/>
            </a:pPr>
            <a:r>
              <a:rPr lang="en-US"/>
              <a:t> THE RESULTS OF AAA INTERVENTIONS WERE THAT BY 1936 FARM INCOME WAS UP 50%, SURPLUSES  REDUCED AND PRICES ROSE.</a:t>
            </a:r>
            <a:r>
              <a:rPr lang="en-US" b="0"/>
              <a:t> </a:t>
            </a:r>
          </a:p>
        </p:txBody>
      </p:sp>
    </p:spTree>
    <p:extLst>
      <p:ext uri="{BB962C8B-B14F-4D97-AF65-F5344CB8AC3E}">
        <p14:creationId xmlns:p14="http://schemas.microsoft.com/office/powerpoint/2010/main" val="1827253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CF04CAC-CC02-4CC8-806B-7595C52A5861}" type="slidenum">
              <a:rPr lang="en-US" sz="1400" b="0">
                <a:latin typeface="Arial" panose="020B0604020202020204" pitchFamily="34" charset="0"/>
              </a:rPr>
              <a:pPr eaLnBrk="1" hangingPunct="1"/>
              <a:t>36</a:t>
            </a:fld>
            <a:endParaRPr lang="en-US" sz="1400" b="0">
              <a:latin typeface="Arial" panose="020B0604020202020204" pitchFamily="34" charset="0"/>
            </a:endParaRPr>
          </a:p>
        </p:txBody>
      </p:sp>
      <p:sp>
        <p:nvSpPr>
          <p:cNvPr id="58371" name="Text Box 2"/>
          <p:cNvSpPr txBox="1">
            <a:spLocks noChangeArrowheads="1"/>
          </p:cNvSpPr>
          <p:nvPr/>
        </p:nvSpPr>
        <p:spPr bwMode="auto">
          <a:xfrm>
            <a:off x="1828800" y="228601"/>
            <a:ext cx="8610600" cy="790575"/>
          </a:xfrm>
          <a:prstGeom prst="rect">
            <a:avLst/>
          </a:prstGeom>
          <a:gradFill rotWithShape="1">
            <a:gsLst>
              <a:gs pos="0">
                <a:srgbClr val="CCECFF"/>
              </a:gs>
              <a:gs pos="50000">
                <a:srgbClr val="FFFFFF"/>
              </a:gs>
              <a:gs pos="100000">
                <a:srgbClr val="CCECFF"/>
              </a:gs>
            </a:gsLst>
            <a:lin ang="5400000" scaled="1"/>
          </a:gra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r>
              <a:rPr lang="en-US" sz="1800">
                <a:solidFill>
                  <a:schemeClr val="accent2"/>
                </a:solidFill>
              </a:rPr>
              <a:t> NATIONAL INDUSTRIAL RECOVERY ACT (</a:t>
            </a:r>
            <a:r>
              <a:rPr lang="en-US">
                <a:solidFill>
                  <a:schemeClr val="accent2"/>
                </a:solidFill>
              </a:rPr>
              <a:t>NIRA)</a:t>
            </a:r>
            <a:r>
              <a:rPr lang="en-US" sz="1800">
                <a:solidFill>
                  <a:schemeClr val="accent2"/>
                </a:solidFill>
              </a:rPr>
              <a:t> ORGANIZED THE</a:t>
            </a:r>
            <a:r>
              <a:rPr lang="en-US" sz="1600" b="0">
                <a:solidFill>
                  <a:schemeClr val="accent2"/>
                </a:solidFill>
              </a:rPr>
              <a:t> </a:t>
            </a:r>
            <a:r>
              <a:rPr lang="en-US" sz="1800">
                <a:solidFill>
                  <a:schemeClr val="accent2"/>
                </a:solidFill>
              </a:rPr>
              <a:t>NATIONAL RECOVERY ADMINISTRATION</a:t>
            </a:r>
            <a:r>
              <a:rPr lang="en-US">
                <a:solidFill>
                  <a:schemeClr val="accent2"/>
                </a:solidFill>
              </a:rPr>
              <a:t> (NRA)</a:t>
            </a:r>
            <a:r>
              <a:rPr lang="en-US" sz="2400">
                <a:solidFill>
                  <a:schemeClr val="accent2"/>
                </a:solidFill>
              </a:rPr>
              <a:t> </a:t>
            </a:r>
          </a:p>
        </p:txBody>
      </p:sp>
      <p:sp>
        <p:nvSpPr>
          <p:cNvPr id="58372" name="Text Box 3"/>
          <p:cNvSpPr txBox="1">
            <a:spLocks noChangeArrowheads="1"/>
          </p:cNvSpPr>
          <p:nvPr/>
        </p:nvSpPr>
        <p:spPr bwMode="auto">
          <a:xfrm>
            <a:off x="1828800" y="1219200"/>
            <a:ext cx="8610600" cy="2862322"/>
          </a:xfrm>
          <a:prstGeom prst="rect">
            <a:avLst/>
          </a:prstGeom>
          <a:gradFill rotWithShape="1">
            <a:gsLst>
              <a:gs pos="0">
                <a:srgbClr val="ECFBA3"/>
              </a:gs>
              <a:gs pos="100000">
                <a:srgbClr val="FF9900"/>
              </a:gs>
            </a:gsLst>
            <a:lin ang="5400000" scaled="1"/>
          </a:gra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buClr>
                <a:srgbClr val="FF0000"/>
              </a:buClr>
              <a:buFont typeface="Wingdings" panose="05000000000000000000" pitchFamily="2" charset="2"/>
              <a:buChar char="q"/>
            </a:pPr>
            <a:r>
              <a:rPr lang="en-US">
                <a:solidFill>
                  <a:schemeClr val="accent2"/>
                </a:solidFill>
              </a:rPr>
              <a:t>ANTI-TRUST LAWS WERE SUSPENDED, BUSINESSES WERE ASKED TO VOLUNTARILY FOLLOW CODES TO REGULATE WAGES, HOURS, PRICES </a:t>
            </a:r>
          </a:p>
          <a:p>
            <a:pPr algn="l" eaLnBrk="1" hangingPunct="1">
              <a:buClr>
                <a:srgbClr val="FF0000"/>
              </a:buClr>
              <a:buFont typeface="Wingdings" panose="05000000000000000000" pitchFamily="2" charset="2"/>
              <a:buChar char="q"/>
            </a:pPr>
            <a:r>
              <a:rPr lang="en-US">
                <a:solidFill>
                  <a:schemeClr val="accent2"/>
                </a:solidFill>
              </a:rPr>
              <a:t>40-HOUR WORK WEEK, 40-CENT MINIMUM WAGE </a:t>
            </a:r>
          </a:p>
          <a:p>
            <a:pPr algn="l" eaLnBrk="1" hangingPunct="1">
              <a:buClr>
                <a:srgbClr val="FF0000"/>
              </a:buClr>
              <a:buFont typeface="Wingdings" panose="05000000000000000000" pitchFamily="2" charset="2"/>
              <a:buChar char="q"/>
            </a:pPr>
            <a:r>
              <a:rPr lang="en-US">
                <a:solidFill>
                  <a:schemeClr val="accent2"/>
                </a:solidFill>
              </a:rPr>
              <a:t>BLUE EAGLE SYMBOL OF VOLUNTARY COMPLIANCE </a:t>
            </a:r>
          </a:p>
          <a:p>
            <a:pPr algn="l" eaLnBrk="1" hangingPunct="1">
              <a:buClr>
                <a:srgbClr val="FF0000"/>
              </a:buClr>
              <a:buFont typeface="Wingdings" panose="05000000000000000000" pitchFamily="2" charset="2"/>
              <a:buChar char="q"/>
            </a:pPr>
            <a:r>
              <a:rPr lang="en-US">
                <a:solidFill>
                  <a:schemeClr val="accent2"/>
                </a:solidFill>
              </a:rPr>
              <a:t>PROTECTED THE RIGHT OF WORKERS TO ORGANIZE AND COLLECTIVE BARGAINING</a:t>
            </a:r>
            <a:r>
              <a:rPr lang="en-US" b="0">
                <a:solidFill>
                  <a:schemeClr val="accent2"/>
                </a:solidFill>
              </a:rPr>
              <a:t> </a:t>
            </a:r>
          </a:p>
          <a:p>
            <a:pPr algn="l" eaLnBrk="1" hangingPunct="1">
              <a:buClr>
                <a:srgbClr val="FF0000"/>
              </a:buClr>
              <a:buFont typeface="Wingdings" panose="05000000000000000000" pitchFamily="2" charset="2"/>
              <a:buChar char="q"/>
            </a:pPr>
            <a:r>
              <a:rPr lang="en-US">
                <a:solidFill>
                  <a:schemeClr val="accent2"/>
                </a:solidFill>
              </a:rPr>
              <a:t>DECLARED UNCONSTITUTIONAL BY THE SUPREME COURT TWO YEARS LATER IN 1935</a:t>
            </a:r>
          </a:p>
        </p:txBody>
      </p:sp>
      <p:pic>
        <p:nvPicPr>
          <p:cNvPr id="58373" name="Picture 4" descr="n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014" y="4724400"/>
            <a:ext cx="18557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5" descr="NRA EAGLEstat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1226" y="4343400"/>
            <a:ext cx="1755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NRA_Blues.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667000" y="5029200"/>
            <a:ext cx="304800" cy="304800"/>
          </a:xfrm>
          <a:prstGeom prst="rect">
            <a:avLst/>
          </a:prstGeom>
          <a:solidFill>
            <a:srgbClr val="E5A0FE"/>
          </a:solidFill>
          <a:ln w="28575">
            <a:solidFill>
              <a:srgbClr val="000000"/>
            </a:solidFill>
            <a:miter lim="800000"/>
            <a:headEnd/>
            <a:tailEnd/>
          </a:ln>
        </p:spPr>
      </p:pic>
      <p:sp>
        <p:nvSpPr>
          <p:cNvPr id="58376" name="Text Box 7"/>
          <p:cNvSpPr txBox="1">
            <a:spLocks noChangeArrowheads="1"/>
          </p:cNvSpPr>
          <p:nvPr/>
        </p:nvSpPr>
        <p:spPr bwMode="auto">
          <a:xfrm>
            <a:off x="1981200" y="5638800"/>
            <a:ext cx="1828800" cy="400110"/>
          </a:xfrm>
          <a:prstGeom prst="rect">
            <a:avLst/>
          </a:prstGeom>
          <a:solidFill>
            <a:srgbClr val="D5DBC3"/>
          </a:solidFill>
          <a:ln w="28575"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a:t>NRA blues</a:t>
            </a:r>
          </a:p>
        </p:txBody>
      </p:sp>
    </p:spTree>
    <p:extLst>
      <p:ext uri="{BB962C8B-B14F-4D97-AF65-F5344CB8AC3E}">
        <p14:creationId xmlns:p14="http://schemas.microsoft.com/office/powerpoint/2010/main" val="3598985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029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0397" fill="hold"/>
                                        <p:tgtEl>
                                          <p:spTgt spid="140294"/>
                                        </p:tgtEl>
                                      </p:cBhvr>
                                    </p:cmd>
                                  </p:childTnLst>
                                </p:cTn>
                              </p:par>
                            </p:childTnLst>
                          </p:cTn>
                        </p:par>
                      </p:childTnLst>
                    </p:cTn>
                  </p:par>
                </p:childTnLst>
              </p:cTn>
              <p:nextCondLst>
                <p:cond evt="onClick" delay="0">
                  <p:tgtEl>
                    <p:spTgt spid="14029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029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7957F6B4-85DE-4531-B4AB-92710EA29A21}" type="slidenum">
              <a:rPr lang="en-US" sz="1400" b="0">
                <a:latin typeface="Arial" panose="020B0604020202020204" pitchFamily="34" charset="0"/>
              </a:rPr>
              <a:pPr eaLnBrk="1" hangingPunct="1"/>
              <a:t>37</a:t>
            </a:fld>
            <a:endParaRPr lang="en-US" sz="1400" b="0">
              <a:latin typeface="Arial" panose="020B0604020202020204" pitchFamily="34" charset="0"/>
            </a:endParaRPr>
          </a:p>
        </p:txBody>
      </p:sp>
      <p:sp>
        <p:nvSpPr>
          <p:cNvPr id="60419" name="Text Box 2"/>
          <p:cNvSpPr txBox="1">
            <a:spLocks noChangeArrowheads="1"/>
          </p:cNvSpPr>
          <p:nvPr/>
        </p:nvSpPr>
        <p:spPr bwMode="auto">
          <a:xfrm>
            <a:off x="1752600" y="152400"/>
            <a:ext cx="8534400" cy="1077218"/>
          </a:xfrm>
          <a:prstGeom prst="rect">
            <a:avLst/>
          </a:prstGeom>
          <a:gradFill rotWithShape="1">
            <a:gsLst>
              <a:gs pos="0">
                <a:srgbClr val="8488C4"/>
              </a:gs>
              <a:gs pos="53000">
                <a:srgbClr val="D4DEFF"/>
              </a:gs>
              <a:gs pos="83000">
                <a:srgbClr val="D4DEFF"/>
              </a:gs>
              <a:gs pos="100000">
                <a:srgbClr val="96AB94"/>
              </a:gs>
            </a:gsLst>
            <a:lin ang="5400000" scaled="1"/>
          </a:gra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t>PUBLIC WORKS ADMINISTRATION (PWA)</a:t>
            </a:r>
          </a:p>
          <a:p>
            <a:pPr eaLnBrk="1" hangingPunct="1"/>
            <a:r>
              <a:rPr lang="en-US"/>
              <a:t>SPENT $3.3 BILLION ON PUBLIC WORKS PROJECTS AS "PUMP-PRIMING” TO GET THE ECONOMY MOVING</a:t>
            </a:r>
          </a:p>
        </p:txBody>
      </p:sp>
      <p:sp>
        <p:nvSpPr>
          <p:cNvPr id="60420" name="Text Box 3"/>
          <p:cNvSpPr txBox="1">
            <a:spLocks noChangeArrowheads="1"/>
          </p:cNvSpPr>
          <p:nvPr/>
        </p:nvSpPr>
        <p:spPr bwMode="auto">
          <a:xfrm>
            <a:off x="2057400" y="3124201"/>
            <a:ext cx="861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endParaRPr lang="en-US" b="0"/>
          </a:p>
        </p:txBody>
      </p:sp>
      <p:pic>
        <p:nvPicPr>
          <p:cNvPr id="60421" name="Picture 4" descr="PW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2133600"/>
            <a:ext cx="3573463" cy="4495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22" name="Picture 5" descr="PW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133600"/>
            <a:ext cx="5105400" cy="4419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515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47095DAC-CA3B-44DB-B8F8-4A6877350339}" type="slidenum">
              <a:rPr lang="en-US" sz="1400" b="0">
                <a:latin typeface="Arial" panose="020B0604020202020204" pitchFamily="34" charset="0"/>
              </a:rPr>
              <a:pPr eaLnBrk="1" hangingPunct="1"/>
              <a:t>38</a:t>
            </a:fld>
            <a:endParaRPr lang="en-US" sz="1400" b="0">
              <a:latin typeface="Arial" panose="020B0604020202020204" pitchFamily="34" charset="0"/>
            </a:endParaRPr>
          </a:p>
        </p:txBody>
      </p:sp>
      <p:sp>
        <p:nvSpPr>
          <p:cNvPr id="61443" name="Text Box 2"/>
          <p:cNvSpPr txBox="1">
            <a:spLocks noChangeArrowheads="1"/>
          </p:cNvSpPr>
          <p:nvPr/>
        </p:nvSpPr>
        <p:spPr bwMode="auto">
          <a:xfrm>
            <a:off x="1524000" y="20638"/>
            <a:ext cx="9144000" cy="436562"/>
          </a:xfrm>
          <a:prstGeom prst="rect">
            <a:avLst/>
          </a:prstGeom>
          <a:solidFill>
            <a:schemeClr val="accent1"/>
          </a:solidFill>
          <a:ln w="952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200"/>
              <a:t>PWA GAVE CONSTRUCTION JOBS TO THE UNEMPLOYED</a:t>
            </a:r>
          </a:p>
        </p:txBody>
      </p:sp>
      <p:pic>
        <p:nvPicPr>
          <p:cNvPr id="61444" name="Picture 3" descr="PW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4572000" cy="35433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45" name="Picture 4" descr="PW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85801"/>
            <a:ext cx="4038600" cy="30908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46" name="Picture 5" descr="PW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962400"/>
            <a:ext cx="3200400" cy="28130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47" name="Picture 6" descr="PWALOCK"/>
          <p:cNvPicPr>
            <a:picLocks noChangeAspect="1" noChangeArrowheads="1"/>
          </p:cNvPicPr>
          <p:nvPr/>
        </p:nvPicPr>
        <p:blipFill>
          <a:blip r:embed="rId6">
            <a:extLst>
              <a:ext uri="{28A0092B-C50C-407E-A947-70E740481C1C}">
                <a14:useLocalDpi xmlns:a14="http://schemas.microsoft.com/office/drawing/2010/main" val="0"/>
              </a:ext>
            </a:extLst>
          </a:blip>
          <a:srcRect t="14723"/>
          <a:stretch>
            <a:fillRect/>
          </a:stretch>
        </p:blipFill>
        <p:spPr bwMode="auto">
          <a:xfrm>
            <a:off x="1828800" y="4191000"/>
            <a:ext cx="4495800" cy="2628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280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9241E2F0-046B-4D96-8F2F-B62E7CF85FDF}" type="slidenum">
              <a:rPr lang="en-US" sz="1400" b="0">
                <a:latin typeface="Arial" panose="020B0604020202020204" pitchFamily="34" charset="0"/>
              </a:rPr>
              <a:pPr eaLnBrk="1" hangingPunct="1"/>
              <a:t>39</a:t>
            </a:fld>
            <a:endParaRPr lang="en-US" sz="1400" b="0">
              <a:latin typeface="Arial" panose="020B0604020202020204" pitchFamily="34" charset="0"/>
            </a:endParaRPr>
          </a:p>
        </p:txBody>
      </p:sp>
      <p:sp>
        <p:nvSpPr>
          <p:cNvPr id="65539" name="Text Box 2"/>
          <p:cNvSpPr txBox="1">
            <a:spLocks noChangeArrowheads="1"/>
          </p:cNvSpPr>
          <p:nvPr/>
        </p:nvSpPr>
        <p:spPr bwMode="auto">
          <a:xfrm>
            <a:off x="1752600" y="76201"/>
            <a:ext cx="8686800" cy="2346325"/>
          </a:xfrm>
          <a:prstGeom prst="rect">
            <a:avLst/>
          </a:prstGeom>
          <a:solidFill>
            <a:srgbClr val="79C3DD"/>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spcBef>
                <a:spcPct val="0"/>
              </a:spcBef>
            </a:pPr>
            <a:r>
              <a:rPr lang="en-US" sz="2800"/>
              <a:t>FEDERAL EMERGENCY RELIEF ADMINISTRATION</a:t>
            </a:r>
            <a:r>
              <a:rPr lang="en-US" sz="2800" b="0"/>
              <a:t> (</a:t>
            </a:r>
            <a:r>
              <a:rPr lang="en-US" sz="2800"/>
              <a:t>FERA)</a:t>
            </a:r>
            <a:r>
              <a:rPr lang="en-US"/>
              <a:t> </a:t>
            </a:r>
            <a:endParaRPr lang="en-US" b="0"/>
          </a:p>
          <a:p>
            <a:pPr eaLnBrk="1" hangingPunct="1">
              <a:spcBef>
                <a:spcPct val="0"/>
              </a:spcBef>
            </a:pPr>
            <a:endParaRPr lang="en-US" sz="1000" b="0"/>
          </a:p>
          <a:p>
            <a:pPr eaLnBrk="1" hangingPunct="1">
              <a:spcBef>
                <a:spcPct val="0"/>
              </a:spcBef>
            </a:pPr>
            <a:r>
              <a:rPr lang="en-US" b="0"/>
              <a:t>THIS GAVE EMERGENCY CHECKS DIRECTLY TO UNEMPLOYED PERSONS TO SURVIVE THE WINTER.  IT GAVE MATCHING GRANTS TO STATES TO BOLSTER LOCAL RELIEF EFFORTS AND IT SET UP CAMPS FOR UNEMPLOYED WOMEN.</a:t>
            </a:r>
          </a:p>
        </p:txBody>
      </p:sp>
      <p:pic>
        <p:nvPicPr>
          <p:cNvPr id="65540" name="Picture 3" descr="F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14601"/>
            <a:ext cx="4267200" cy="3184525"/>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65541" name="Picture 4" descr="FER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514600"/>
            <a:ext cx="4495800" cy="3176588"/>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5542" name="Text Box 5"/>
          <p:cNvSpPr txBox="1">
            <a:spLocks noChangeArrowheads="1"/>
          </p:cNvSpPr>
          <p:nvPr/>
        </p:nvSpPr>
        <p:spPr bwMode="auto">
          <a:xfrm>
            <a:off x="6324600" y="5838826"/>
            <a:ext cx="3962400" cy="714375"/>
          </a:xfrm>
          <a:prstGeom prst="rect">
            <a:avLst/>
          </a:prstGeom>
          <a:solidFill>
            <a:srgbClr val="79C3DD"/>
          </a:solid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a:t>CAMPS FOR UNEMPLOYED WOMEN IN MAINE  </a:t>
            </a:r>
          </a:p>
        </p:txBody>
      </p:sp>
      <p:sp>
        <p:nvSpPr>
          <p:cNvPr id="65543" name="Text Box 6"/>
          <p:cNvSpPr txBox="1">
            <a:spLocks noChangeArrowheads="1"/>
          </p:cNvSpPr>
          <p:nvPr/>
        </p:nvSpPr>
        <p:spPr bwMode="auto">
          <a:xfrm>
            <a:off x="1905000" y="5867401"/>
            <a:ext cx="3886200" cy="714375"/>
          </a:xfrm>
          <a:prstGeom prst="rect">
            <a:avLst/>
          </a:prstGeom>
          <a:solidFill>
            <a:srgbClr val="79C3DD"/>
          </a:solid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a:t>UNEMPLOYED WOMEN'S CAMP</a:t>
            </a:r>
          </a:p>
        </p:txBody>
      </p:sp>
    </p:spTree>
    <p:extLst>
      <p:ext uri="{BB962C8B-B14F-4D97-AF65-F5344CB8AC3E}">
        <p14:creationId xmlns:p14="http://schemas.microsoft.com/office/powerpoint/2010/main" val="715526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Causes of the Great Depression</a:t>
            </a:r>
            <a:endParaRPr lang="en-US" dirty="0"/>
          </a:p>
        </p:txBody>
      </p:sp>
      <p:sp>
        <p:nvSpPr>
          <p:cNvPr id="3" name="Content Placeholder 2"/>
          <p:cNvSpPr>
            <a:spLocks noGrp="1"/>
          </p:cNvSpPr>
          <p:nvPr>
            <p:ph idx="1"/>
          </p:nvPr>
        </p:nvSpPr>
        <p:spPr>
          <a:xfrm>
            <a:off x="677334" y="1930399"/>
            <a:ext cx="8596668" cy="4702629"/>
          </a:xfrm>
        </p:spPr>
        <p:txBody>
          <a:bodyPr>
            <a:normAutofit/>
          </a:bodyPr>
          <a:lstStyle/>
          <a:p>
            <a:r>
              <a:rPr lang="en-US" sz="2400" dirty="0" smtClean="0"/>
              <a:t>Problems with the Banks</a:t>
            </a:r>
          </a:p>
          <a:p>
            <a:pPr lvl="1"/>
            <a:r>
              <a:rPr lang="en-US" sz="2200" dirty="0" smtClean="0"/>
              <a:t>They were lending out too much money</a:t>
            </a:r>
          </a:p>
          <a:p>
            <a:pPr lvl="2"/>
            <a:r>
              <a:rPr lang="en-US" sz="2000" dirty="0" smtClean="0"/>
              <a:t>Sometimes over half of the money banks had in reserves was lent out- that means that as soon as a crisis hits, banks would be subject to closures due to people unable to repay their loans</a:t>
            </a:r>
          </a:p>
          <a:p>
            <a:pPr lvl="2"/>
            <a:r>
              <a:rPr lang="en-US" sz="2000" dirty="0" smtClean="0"/>
              <a:t>They were loaning out too much money to speculators</a:t>
            </a:r>
          </a:p>
        </p:txBody>
      </p:sp>
    </p:spTree>
    <p:extLst>
      <p:ext uri="{BB962C8B-B14F-4D97-AF65-F5344CB8AC3E}">
        <p14:creationId xmlns:p14="http://schemas.microsoft.com/office/powerpoint/2010/main" val="582375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F1705B7-985C-4DF9-A7C5-4D1676D7F722}" type="slidenum">
              <a:rPr lang="en-US" sz="1400" b="0">
                <a:latin typeface="Arial" panose="020B0604020202020204" pitchFamily="34" charset="0"/>
              </a:rPr>
              <a:pPr eaLnBrk="1" hangingPunct="1"/>
              <a:t>40</a:t>
            </a:fld>
            <a:endParaRPr lang="en-US" sz="1400" b="0">
              <a:latin typeface="Arial" panose="020B0604020202020204" pitchFamily="34" charset="0"/>
            </a:endParaRPr>
          </a:p>
        </p:txBody>
      </p:sp>
      <p:sp>
        <p:nvSpPr>
          <p:cNvPr id="66563" name="Text Box 2"/>
          <p:cNvSpPr txBox="1">
            <a:spLocks noChangeArrowheads="1"/>
          </p:cNvSpPr>
          <p:nvPr/>
        </p:nvSpPr>
        <p:spPr bwMode="auto">
          <a:xfrm>
            <a:off x="1676400" y="152400"/>
            <a:ext cx="8839200" cy="2376488"/>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spcBef>
                <a:spcPct val="0"/>
              </a:spcBef>
            </a:pPr>
            <a:r>
              <a:rPr lang="en-US" sz="2800"/>
              <a:t>CIVILIAN CONSERVATION CORPS (CCC</a:t>
            </a:r>
            <a:r>
              <a:rPr lang="en-US" sz="2400"/>
              <a:t>)</a:t>
            </a:r>
            <a:endParaRPr lang="en-US" sz="2800"/>
          </a:p>
          <a:p>
            <a:pPr eaLnBrk="1" hangingPunct="1">
              <a:spcBef>
                <a:spcPct val="0"/>
              </a:spcBef>
            </a:pPr>
            <a:endParaRPr lang="en-US"/>
          </a:p>
          <a:p>
            <a:pPr eaLnBrk="1" hangingPunct="1">
              <a:spcBef>
                <a:spcPct val="0"/>
              </a:spcBef>
            </a:pPr>
            <a:r>
              <a:rPr lang="en-US"/>
              <a:t>CREATED JOBS IN A SEMI-MILITARY MANNER FOR YOUTH 18-25 FROM FAMILIES RECEIVING RELIEF. OVER 2 MILLION YOUNG PEOPLE WERE ENROLLED BY 1941.  THEY WERE PAID $30 A MONTH WITH A PORTION BEING SENT TO THEIR FAMILIES.</a:t>
            </a:r>
          </a:p>
        </p:txBody>
      </p:sp>
      <p:pic>
        <p:nvPicPr>
          <p:cNvPr id="66564" name="Picture 3" descr="CCC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00400"/>
            <a:ext cx="4572000" cy="3352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5" name="Picture 4" descr="CCC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200400"/>
            <a:ext cx="4114800" cy="33734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11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1FB5E4E-2104-4EC9-9D05-0BC3C88D3A2A}" type="slidenum">
              <a:rPr lang="en-US" sz="1400" b="0">
                <a:latin typeface="Arial" panose="020B0604020202020204" pitchFamily="34" charset="0"/>
              </a:rPr>
              <a:pPr eaLnBrk="1" hangingPunct="1"/>
              <a:t>41</a:t>
            </a:fld>
            <a:endParaRPr lang="en-US" sz="1400" b="0">
              <a:latin typeface="Arial" panose="020B0604020202020204" pitchFamily="34" charset="0"/>
            </a:endParaRPr>
          </a:p>
        </p:txBody>
      </p:sp>
      <p:pic>
        <p:nvPicPr>
          <p:cNvPr id="67587" name="Picture 2" descr="cc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441700"/>
            <a:ext cx="3987800" cy="311785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67588" name="Picture 3" descr="cc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2401"/>
            <a:ext cx="4267200" cy="3343275"/>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67589" name="Text Box 4"/>
          <p:cNvSpPr txBox="1">
            <a:spLocks noChangeArrowheads="1"/>
          </p:cNvSpPr>
          <p:nvPr/>
        </p:nvSpPr>
        <p:spPr bwMode="auto">
          <a:xfrm>
            <a:off x="1676400" y="441326"/>
            <a:ext cx="4114800" cy="2397125"/>
          </a:xfrm>
          <a:prstGeom prst="rect">
            <a:avLst/>
          </a:prstGeom>
          <a:gradFill rotWithShape="1">
            <a:gsLst>
              <a:gs pos="0">
                <a:srgbClr val="C7D7C8"/>
              </a:gs>
              <a:gs pos="100000">
                <a:srgbClr val="FFFFFF"/>
              </a:gs>
            </a:gsLst>
            <a:lin ang="5400000" scaled="1"/>
          </a:gra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500"/>
              <a:t>THE CCC HELPED MILLIONS OF YOUNG MEN THROUGHOUT THE DEPRESSION AS WELL AS HELPING THE ENVIRONMENT</a:t>
            </a:r>
          </a:p>
        </p:txBody>
      </p:sp>
      <p:pic>
        <p:nvPicPr>
          <p:cNvPr id="67590" name="Picture 5" descr="CCCMILIT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3794126"/>
            <a:ext cx="3778250" cy="2809875"/>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678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80573D4A-C482-4C8A-912A-9975A7891DC6}" type="slidenum">
              <a:rPr lang="en-US" sz="1400" b="0">
                <a:latin typeface="Arial" panose="020B0604020202020204" pitchFamily="34" charset="0"/>
              </a:rPr>
              <a:pPr eaLnBrk="1" hangingPunct="1"/>
              <a:t>42</a:t>
            </a:fld>
            <a:endParaRPr lang="en-US" sz="1400" b="0">
              <a:latin typeface="Arial" panose="020B0604020202020204" pitchFamily="34" charset="0"/>
            </a:endParaRPr>
          </a:p>
        </p:txBody>
      </p:sp>
      <p:sp>
        <p:nvSpPr>
          <p:cNvPr id="69635" name="Text Box 2"/>
          <p:cNvSpPr txBox="1">
            <a:spLocks noChangeArrowheads="1"/>
          </p:cNvSpPr>
          <p:nvPr/>
        </p:nvSpPr>
        <p:spPr bwMode="auto">
          <a:xfrm>
            <a:off x="1752600" y="152401"/>
            <a:ext cx="8763000" cy="584775"/>
          </a:xfrm>
          <a:prstGeom prst="rect">
            <a:avLst/>
          </a:prstGeom>
          <a:gradFill rotWithShape="1">
            <a:gsLst>
              <a:gs pos="0">
                <a:srgbClr val="03D4A8"/>
              </a:gs>
              <a:gs pos="25000">
                <a:srgbClr val="21D6E0"/>
              </a:gs>
              <a:gs pos="75000">
                <a:srgbClr val="0087E6"/>
              </a:gs>
              <a:gs pos="100000">
                <a:srgbClr val="005CBF"/>
              </a:gs>
            </a:gsLst>
            <a:lin ang="5400000" scaled="1"/>
          </a:gra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a:t>TENNESSEE VALLEY AUTHORITY (TVA</a:t>
            </a:r>
            <a:r>
              <a:rPr lang="en-US" sz="3200"/>
              <a:t>)</a:t>
            </a:r>
          </a:p>
        </p:txBody>
      </p:sp>
      <p:pic>
        <p:nvPicPr>
          <p:cNvPr id="69636" name="Picture 3" descr="tvatoday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25600"/>
            <a:ext cx="6553200" cy="4851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9637" name="Text Box 4"/>
          <p:cNvSpPr txBox="1">
            <a:spLocks noChangeArrowheads="1"/>
          </p:cNvSpPr>
          <p:nvPr/>
        </p:nvSpPr>
        <p:spPr bwMode="auto">
          <a:xfrm>
            <a:off x="8686800" y="2079625"/>
            <a:ext cx="1600200" cy="707886"/>
          </a:xfrm>
          <a:prstGeom prst="rect">
            <a:avLst/>
          </a:prstGeom>
          <a:solidFill>
            <a:schemeClr val="accent1"/>
          </a:soli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a:t>TVA TODAY</a:t>
            </a:r>
          </a:p>
        </p:txBody>
      </p:sp>
      <p:pic>
        <p:nvPicPr>
          <p:cNvPr id="69638" name="Picture 5" descr="TVA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6776" y="3438526"/>
            <a:ext cx="2028825" cy="20478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53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F88F2296-2D61-48CB-82F9-6086E1BED22D}" type="slidenum">
              <a:rPr lang="en-US" sz="1400" b="0">
                <a:latin typeface="Arial" panose="020B0604020202020204" pitchFamily="34" charset="0"/>
              </a:rPr>
              <a:pPr eaLnBrk="1" hangingPunct="1"/>
              <a:t>43</a:t>
            </a:fld>
            <a:endParaRPr lang="en-US" sz="1400" b="0">
              <a:latin typeface="Arial" panose="020B0604020202020204" pitchFamily="34" charset="0"/>
            </a:endParaRPr>
          </a:p>
        </p:txBody>
      </p:sp>
      <p:pic>
        <p:nvPicPr>
          <p:cNvPr id="70659" name="Picture 2" descr="GEORGE NOR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457200"/>
            <a:ext cx="4381500" cy="56388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0660" name="Text Box 3"/>
          <p:cNvSpPr txBox="1">
            <a:spLocks noChangeArrowheads="1"/>
          </p:cNvSpPr>
          <p:nvPr/>
        </p:nvSpPr>
        <p:spPr bwMode="auto">
          <a:xfrm>
            <a:off x="6324600" y="431801"/>
            <a:ext cx="4114800" cy="3477875"/>
          </a:xfrm>
          <a:prstGeom prst="rect">
            <a:avLst/>
          </a:prstGeom>
          <a:gradFill rotWithShape="1">
            <a:gsLst>
              <a:gs pos="0">
                <a:srgbClr val="E5F3AB"/>
              </a:gs>
              <a:gs pos="100000">
                <a:srgbClr val="669900"/>
              </a:gs>
            </a:gsLst>
            <a:lin ang="5400000" scaled="1"/>
          </a:gradFill>
          <a:ln w="952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a:p>
          <a:p>
            <a:pPr algn="l" eaLnBrk="1" hangingPunct="1">
              <a:buFont typeface="Arial" panose="020B0604020202020204" pitchFamily="34" charset="0"/>
              <a:buChar char="•"/>
            </a:pPr>
            <a:r>
              <a:rPr lang="en-US"/>
              <a:t>THE TVA WAS A GREAT SUCCESS</a:t>
            </a:r>
          </a:p>
          <a:p>
            <a:pPr algn="l" eaLnBrk="1" hangingPunct="1">
              <a:buFont typeface="Arial" panose="020B0604020202020204" pitchFamily="34" charset="0"/>
              <a:buChar char="•"/>
            </a:pPr>
            <a:r>
              <a:rPr lang="en-US"/>
              <a:t> BRINGING CHEAP ELECTRIC POWER  </a:t>
            </a:r>
          </a:p>
          <a:p>
            <a:pPr algn="l" eaLnBrk="1" hangingPunct="1">
              <a:buFont typeface="Arial" panose="020B0604020202020204" pitchFamily="34" charset="0"/>
              <a:buChar char="•"/>
            </a:pPr>
            <a:r>
              <a:rPr lang="en-US"/>
              <a:t>   CONTROLLING FLOODS</a:t>
            </a:r>
          </a:p>
          <a:p>
            <a:pPr algn="l" eaLnBrk="1" hangingPunct="1">
              <a:buFont typeface="Arial" panose="020B0604020202020204" pitchFamily="34" charset="0"/>
              <a:buChar char="•"/>
            </a:pPr>
            <a:r>
              <a:rPr lang="en-US"/>
              <a:t> REPLANTING FORESTS </a:t>
            </a:r>
          </a:p>
          <a:p>
            <a:pPr algn="l" eaLnBrk="1" hangingPunct="1">
              <a:buFont typeface="Arial" panose="020B0604020202020204" pitchFamily="34" charset="0"/>
              <a:buChar char="•"/>
            </a:pPr>
            <a:r>
              <a:rPr lang="en-US"/>
              <a:t>  THE TVA IS STILL THE NUMBER ONE PRODUCER OF ELECTRICITY IN THE U.S.</a:t>
            </a:r>
          </a:p>
        </p:txBody>
      </p:sp>
    </p:spTree>
    <p:extLst>
      <p:ext uri="{BB962C8B-B14F-4D97-AF65-F5344CB8AC3E}">
        <p14:creationId xmlns:p14="http://schemas.microsoft.com/office/powerpoint/2010/main" val="1036258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A27A68B9-3F73-400B-92EB-BC220EFA0B92}" type="slidenum">
              <a:rPr lang="en-US" sz="1400" b="0">
                <a:latin typeface="Arial" panose="020B0604020202020204" pitchFamily="34" charset="0"/>
              </a:rPr>
              <a:pPr eaLnBrk="1" hangingPunct="1"/>
              <a:t>44</a:t>
            </a:fld>
            <a:endParaRPr lang="en-US" sz="1400" b="0">
              <a:latin typeface="Arial" panose="020B0604020202020204" pitchFamily="34" charset="0"/>
            </a:endParaRPr>
          </a:p>
        </p:txBody>
      </p:sp>
      <p:sp>
        <p:nvSpPr>
          <p:cNvPr id="73731" name="Text Box 2" descr="Medium wood"/>
          <p:cNvSpPr txBox="1">
            <a:spLocks noChangeArrowheads="1"/>
          </p:cNvSpPr>
          <p:nvPr/>
        </p:nvSpPr>
        <p:spPr bwMode="auto">
          <a:xfrm>
            <a:off x="1676400" y="76200"/>
            <a:ext cx="8839200" cy="3551238"/>
          </a:xfrm>
          <a:prstGeom prst="rect">
            <a:avLst/>
          </a:prstGeom>
          <a:blipFill dpi="0" rotWithShape="1">
            <a:blip r:embed="rId3"/>
            <a:srcRect/>
            <a:tile tx="0" ty="0" sx="100000" sy="100000" flip="none" algn="tl"/>
          </a:blip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3600" b="0">
                <a:solidFill>
                  <a:schemeClr val="bg1"/>
                </a:solidFill>
              </a:rPr>
              <a:t>CIVIL WORKS ADMINISTRATION (CWA)</a:t>
            </a:r>
          </a:p>
          <a:p>
            <a:pPr eaLnBrk="1" hangingPunct="1"/>
            <a:r>
              <a:rPr lang="en-US" sz="1600">
                <a:solidFill>
                  <a:schemeClr val="bg1"/>
                </a:solidFill>
              </a:rPr>
              <a:t>THE CWA WAS SET UP TO PUT 4,000,000 MEN AND WOMEN TO WORK AS SOON AS POSSIBLE. FOUR HUNDRED MILLION DOLLARS OF PUBLIC WORKS FUNDS WERE  PROVIDED. HALF OF THE PEOPLE EMPLOYED BY THE CWA CAME FROM THE RELIEF ROLLS AND THE OTHER HALF WERE UNEMPLOYED PERSONS. A CWA PROJECT HAD TO DIRECTLY OR INDIRECTLY CONTRIBUTE TO THE CONSTRUCTION OF SOMETHING. THE CWA WAS CRITICIZED FOR “BOONDOGGLES”  (WASTEFUL OR IMPRACTICAL PROJECT OR ACTIVITY OFTEN INVOLVING GRAFT).  IT WAS ABANDONED IN 1934.</a:t>
            </a:r>
          </a:p>
        </p:txBody>
      </p:sp>
      <p:pic>
        <p:nvPicPr>
          <p:cNvPr id="73732" name="Picture 3" descr="cw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663950"/>
            <a:ext cx="6172200" cy="31940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35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8C886D4-9B2E-4595-AED8-DA1BE66F0994}" type="slidenum">
              <a:rPr lang="en-US" sz="1400" b="0">
                <a:latin typeface="Arial" panose="020B0604020202020204" pitchFamily="34" charset="0"/>
              </a:rPr>
              <a:pPr eaLnBrk="1" hangingPunct="1"/>
              <a:t>45</a:t>
            </a:fld>
            <a:endParaRPr lang="en-US" sz="1400" b="0">
              <a:latin typeface="Arial" panose="020B0604020202020204" pitchFamily="34" charset="0"/>
            </a:endParaRPr>
          </a:p>
        </p:txBody>
      </p:sp>
      <p:pic>
        <p:nvPicPr>
          <p:cNvPr id="74755" name="Picture 2" descr="cw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6" y="228600"/>
            <a:ext cx="3381375" cy="4191000"/>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74756" name="Picture 3" descr="cwa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4950"/>
            <a:ext cx="5029200" cy="3194050"/>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4" descr="cw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773488"/>
            <a:ext cx="3962400" cy="2779712"/>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74758" name="Text Box 5"/>
          <p:cNvSpPr txBox="1">
            <a:spLocks noChangeArrowheads="1"/>
          </p:cNvSpPr>
          <p:nvPr/>
        </p:nvSpPr>
        <p:spPr bwMode="auto">
          <a:xfrm>
            <a:off x="1600200" y="4648200"/>
            <a:ext cx="4648200" cy="1930400"/>
          </a:xfrm>
          <a:prstGeom prst="rect">
            <a:avLst/>
          </a:prstGeom>
          <a:solidFill>
            <a:srgbClr val="70BEC4"/>
          </a:solid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t>CWA JOBS VARIED, FROM DIGGING NEW SEWER SYSTEMS TO LEADING EXERCISE SESSIONS FOR SCHOOL CHILDREN</a:t>
            </a:r>
          </a:p>
        </p:txBody>
      </p:sp>
    </p:spTree>
    <p:extLst>
      <p:ext uri="{BB962C8B-B14F-4D97-AF65-F5344CB8AC3E}">
        <p14:creationId xmlns:p14="http://schemas.microsoft.com/office/powerpoint/2010/main" val="39118004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1427A574-B1B5-414D-A269-427A61718D92}" type="slidenum">
              <a:rPr lang="en-US" sz="1400" b="0">
                <a:latin typeface="Arial" panose="020B0604020202020204" pitchFamily="34" charset="0"/>
              </a:rPr>
              <a:pPr eaLnBrk="1" hangingPunct="1"/>
              <a:t>46</a:t>
            </a:fld>
            <a:endParaRPr lang="en-US" sz="1400" b="0">
              <a:latin typeface="Arial" panose="020B0604020202020204" pitchFamily="34" charset="0"/>
            </a:endParaRPr>
          </a:p>
        </p:txBody>
      </p:sp>
      <p:sp>
        <p:nvSpPr>
          <p:cNvPr id="76803" name="Text Box 2"/>
          <p:cNvSpPr txBox="1">
            <a:spLocks noChangeArrowheads="1"/>
          </p:cNvSpPr>
          <p:nvPr/>
        </p:nvSpPr>
        <p:spPr bwMode="auto">
          <a:xfrm>
            <a:off x="1752600" y="152400"/>
            <a:ext cx="8686800" cy="3970318"/>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600"/>
              <a:t>HOME OWNERS LOAN CORPORATION (HOLC) 1933-1936</a:t>
            </a:r>
          </a:p>
          <a:p>
            <a:pPr algn="l" eaLnBrk="1" hangingPunct="1">
              <a:buClr>
                <a:srgbClr val="FF66FF"/>
              </a:buClr>
              <a:buFont typeface="Wingdings" panose="05000000000000000000" pitchFamily="2" charset="2"/>
              <a:buChar char="q"/>
            </a:pPr>
            <a:r>
              <a:rPr lang="en-US" b="0"/>
              <a:t>BY THE EARLY 1930’S, HOMEOWNERS WERE LOSING THEIR HOMES DUE TO FORECLOSURES AT THE RATE OF 1,000 A DAY.</a:t>
            </a:r>
          </a:p>
          <a:p>
            <a:pPr algn="l" eaLnBrk="1" hangingPunct="1">
              <a:buClr>
                <a:srgbClr val="CC3399"/>
              </a:buClr>
              <a:buFont typeface="Wingdings" panose="05000000000000000000" pitchFamily="2" charset="2"/>
              <a:buChar char="q"/>
            </a:pPr>
            <a:r>
              <a:rPr lang="en-US" b="0"/>
              <a:t>CONGRESS ESTABLISHED THE HOLC IN JUNE OF 1933, WITH THE INTENT OF HELPING HOMEOWNERS IN DANGER OF LOSING THEIR HOMES</a:t>
            </a:r>
          </a:p>
          <a:p>
            <a:pPr algn="l" eaLnBrk="1" hangingPunct="1">
              <a:buClr>
                <a:srgbClr val="CC3399"/>
              </a:buClr>
              <a:buFont typeface="Wingdings" panose="05000000000000000000" pitchFamily="2" charset="2"/>
              <a:buChar char="q"/>
            </a:pPr>
            <a:r>
              <a:rPr lang="en-US" b="0"/>
              <a:t>HOLC BOUGHT UP MORTGAGES FROM BANKS AND REFINANCED THEM AT RATES THAT ALLOWED HOMEOWNERS TO MAKE LOWER PAYMENTS AND KEEP THEIR HOMES.</a:t>
            </a:r>
          </a:p>
          <a:p>
            <a:pPr algn="l" eaLnBrk="1" hangingPunct="1">
              <a:buClr>
                <a:srgbClr val="CC3399"/>
              </a:buClr>
              <a:buFont typeface="Wingdings" panose="05000000000000000000" pitchFamily="2" charset="2"/>
              <a:buChar char="q"/>
            </a:pPr>
            <a:r>
              <a:rPr lang="en-US" b="0"/>
              <a:t>HOLC SAVED 20% OF HOMEOWNERS FROM LOSING THEIR HOMES DURING THE DEPRESSION</a:t>
            </a:r>
          </a:p>
        </p:txBody>
      </p:sp>
      <p:pic>
        <p:nvPicPr>
          <p:cNvPr id="76804" name="Picture 3" descr="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667250"/>
            <a:ext cx="31242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extLst>
      <p:ext uri="{BB962C8B-B14F-4D97-AF65-F5344CB8AC3E}">
        <p14:creationId xmlns:p14="http://schemas.microsoft.com/office/powerpoint/2010/main" val="36894603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9DFA28E4-ADBC-4B01-B992-68459266FCF7}" type="slidenum">
              <a:rPr lang="en-US" sz="1400" b="0">
                <a:latin typeface="Arial" panose="020B0604020202020204" pitchFamily="34" charset="0"/>
              </a:rPr>
              <a:pPr eaLnBrk="1" hangingPunct="1"/>
              <a:t>47</a:t>
            </a:fld>
            <a:endParaRPr lang="en-US" sz="1400" b="0">
              <a:latin typeface="Arial" panose="020B0604020202020204" pitchFamily="34" charset="0"/>
            </a:endParaRPr>
          </a:p>
        </p:txBody>
      </p:sp>
      <p:sp>
        <p:nvSpPr>
          <p:cNvPr id="77827" name="Text Box 2"/>
          <p:cNvSpPr txBox="1">
            <a:spLocks noChangeArrowheads="1"/>
          </p:cNvSpPr>
          <p:nvPr/>
        </p:nvSpPr>
        <p:spPr bwMode="auto">
          <a:xfrm>
            <a:off x="1752600" y="295276"/>
            <a:ext cx="8686800" cy="4770537"/>
          </a:xfrm>
          <a:prstGeom prst="rect">
            <a:avLst/>
          </a:prstGeom>
          <a:gradFill rotWithShape="1">
            <a:gsLst>
              <a:gs pos="0">
                <a:srgbClr val="339933">
                  <a:alpha val="39000"/>
                </a:srgbClr>
              </a:gs>
              <a:gs pos="100000">
                <a:srgbClr val="669900"/>
              </a:gs>
            </a:gsLst>
            <a:lin ang="5400000" scaled="1"/>
          </a:gra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buClr>
                <a:srgbClr val="FF9900"/>
              </a:buClr>
              <a:buSzPct val="190000"/>
            </a:pPr>
            <a:r>
              <a:rPr lang="en-US" sz="1900"/>
              <a:t>BANKING AND STOCK MARKET REGULATIONS</a:t>
            </a:r>
          </a:p>
          <a:p>
            <a:pPr algn="l" eaLnBrk="1" hangingPunct="1">
              <a:buClr>
                <a:srgbClr val="FF9900"/>
              </a:buClr>
              <a:buSzPct val="190000"/>
              <a:buFont typeface="Verdana" panose="020B0604030504040204" pitchFamily="34" charset="0"/>
              <a:buNone/>
            </a:pPr>
            <a:endParaRPr lang="en-US" sz="1900" b="0"/>
          </a:p>
          <a:p>
            <a:pPr algn="l" eaLnBrk="1" hangingPunct="1">
              <a:buClr>
                <a:srgbClr val="FF9900"/>
              </a:buClr>
              <a:buSzPct val="190000"/>
              <a:buFont typeface="Verdana" panose="020B0604030504040204" pitchFamily="34" charset="0"/>
              <a:buChar char="$"/>
            </a:pPr>
            <a:r>
              <a:rPr lang="en-US" sz="1900" b="0" u="sng"/>
              <a:t>GLASS-STEAGALL BANKING ACT</a:t>
            </a:r>
            <a:r>
              <a:rPr lang="en-US" sz="1900" b="0"/>
              <a:t>:  JUNE 1933, MADE IT ILLEGAL FOR BANKS TO SPECULATE IN THE STOCK MARKET WITH DEPOSITORS FUNDS. IT SET UP THE  FDIC.</a:t>
            </a:r>
          </a:p>
          <a:p>
            <a:pPr algn="l" eaLnBrk="1" hangingPunct="1">
              <a:buClr>
                <a:srgbClr val="FF9900"/>
              </a:buClr>
              <a:buSzPct val="190000"/>
              <a:buFont typeface="Verdana" panose="020B0604030504040204" pitchFamily="34" charset="0"/>
              <a:buChar char="$"/>
            </a:pPr>
            <a:r>
              <a:rPr lang="en-US" sz="1900" b="0" u="sng"/>
              <a:t>FDIC</a:t>
            </a:r>
            <a:r>
              <a:rPr lang="en-US" sz="1900" b="0"/>
              <a:t>:  FEDERAL DEPOSIT INSURANCE CORPORATION GUARANTEED INDIVIDUAL DEPOSITS.  THIS STABILIZED THE BANKING SYSTEM AND PEOPLE BEGAN PUTTING THEIR MONEY IN BANKS AGAIN.</a:t>
            </a:r>
          </a:p>
          <a:p>
            <a:pPr algn="l" eaLnBrk="1" hangingPunct="1">
              <a:buClr>
                <a:srgbClr val="FF9900"/>
              </a:buClr>
              <a:buSzPct val="190000"/>
              <a:buFont typeface="Verdana" panose="020B0604030504040204" pitchFamily="34" charset="0"/>
              <a:buChar char="$"/>
            </a:pPr>
            <a:r>
              <a:rPr lang="en-US" sz="1900" b="0" u="sng"/>
              <a:t>THE SECURITIES ACT</a:t>
            </a:r>
            <a:r>
              <a:rPr lang="en-US" sz="1900" b="0"/>
              <a:t>: PASSED IN 1933, AND THE </a:t>
            </a:r>
            <a:r>
              <a:rPr lang="en-US" sz="1900" b="0" u="sng"/>
              <a:t>SECURITIES AND EXCHANGE COMMISSION</a:t>
            </a:r>
            <a:r>
              <a:rPr lang="en-US" sz="1900" b="0"/>
              <a:t> (SEC) PASSED IN 1934 IMPLEMENTED CHANGES THAT CURBED ABUSES IN THE STOCK MARKET.</a:t>
            </a:r>
          </a:p>
          <a:p>
            <a:pPr algn="l" eaLnBrk="1" hangingPunct="1">
              <a:buClr>
                <a:srgbClr val="FF9900"/>
              </a:buClr>
              <a:buSzPct val="190000"/>
              <a:buFont typeface="Verdana" panose="020B0604030504040204" pitchFamily="34" charset="0"/>
              <a:buChar char="$"/>
            </a:pPr>
            <a:r>
              <a:rPr lang="en-US" sz="1900" b="0"/>
              <a:t>FDR BROKE THE BOND BETWEEN PAPER MONEY AND GOLD.  THE GOVERNMENT WAS NOW FREE TO PRINT ADDITIONAL DOLLARS AND ENCOURAGE INFLATION SO MANUFACTURES COULD GET MORE  DOLLARS FOR THEIR PRODUCTS.</a:t>
            </a:r>
          </a:p>
        </p:txBody>
      </p:sp>
    </p:spTree>
    <p:extLst>
      <p:ext uri="{BB962C8B-B14F-4D97-AF65-F5344CB8AC3E}">
        <p14:creationId xmlns:p14="http://schemas.microsoft.com/office/powerpoint/2010/main" val="19907791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5087BDE9-FCB4-4E02-A12C-AB6659BDE87B}" type="slidenum">
              <a:rPr lang="en-US" sz="1400" b="0">
                <a:latin typeface="Arial" panose="020B0604020202020204" pitchFamily="34" charset="0"/>
              </a:rPr>
              <a:pPr eaLnBrk="1" hangingPunct="1"/>
              <a:t>48</a:t>
            </a:fld>
            <a:endParaRPr lang="en-US" sz="1400" b="0">
              <a:latin typeface="Arial" panose="020B0604020202020204" pitchFamily="34" charset="0"/>
            </a:endParaRPr>
          </a:p>
        </p:txBody>
      </p:sp>
      <p:sp>
        <p:nvSpPr>
          <p:cNvPr id="185346" name="Text Box 2"/>
          <p:cNvSpPr txBox="1">
            <a:spLocks noChangeArrowheads="1"/>
          </p:cNvSpPr>
          <p:nvPr/>
        </p:nvSpPr>
        <p:spPr bwMode="auto">
          <a:xfrm>
            <a:off x="1600200" y="76200"/>
            <a:ext cx="8991600" cy="2339102"/>
          </a:xfrm>
          <a:prstGeom prst="rect">
            <a:avLst/>
          </a:prstGeom>
          <a:gradFill rotWithShape="1">
            <a:gsLst>
              <a:gs pos="0">
                <a:srgbClr val="5E9EFF">
                  <a:alpha val="62000"/>
                </a:srgbClr>
              </a:gs>
              <a:gs pos="39999">
                <a:srgbClr val="85C2FF">
                  <a:alpha val="77199"/>
                </a:srgbClr>
              </a:gs>
              <a:gs pos="70000">
                <a:srgbClr val="C4D6EB">
                  <a:alpha val="88600"/>
                </a:srgbClr>
              </a:gs>
              <a:gs pos="100000">
                <a:srgbClr val="FFEBFA"/>
              </a:gs>
            </a:gsLst>
            <a:lin ang="5400000" scaled="1"/>
          </a:gradFill>
          <a:ln w="9525">
            <a:solidFill>
              <a:schemeClr val="tx1"/>
            </a:solidFill>
            <a:miter lim="800000"/>
            <a:headEnd/>
            <a:tailEnd/>
          </a:ln>
          <a:effectLst/>
        </p:spPr>
        <p:txBody>
          <a:bodyPr>
            <a:spAutoFit/>
          </a:bodyPr>
          <a:lstStyle/>
          <a:p>
            <a:pPr>
              <a:defRPr/>
            </a:pPr>
            <a:r>
              <a:rPr lang="en-US" sz="3200"/>
              <a:t>THE NEW DEAL COMES UNDER ATTACK FROM BOTH THE LEFT AND RIGHT</a:t>
            </a:r>
          </a:p>
          <a:p>
            <a:pPr>
              <a:defRPr/>
            </a:pPr>
            <a:r>
              <a:rPr lang="en-US"/>
              <a:t>“IT SEEMS CLEAR THE HONEYMOON IS OVER”  (HARLAN STONE, SUPREME COURT JUSTICE COMMENTING ON THE GROWING OPPOSITION TO THE NEW DEAL)</a:t>
            </a:r>
          </a:p>
          <a:p>
            <a:pPr>
              <a:defRPr/>
            </a:pPr>
            <a:endParaRPr lang="en-US"/>
          </a:p>
          <a:p>
            <a:pPr>
              <a:defRPr/>
            </a:pPr>
            <a:endParaRPr lang="en-US" sz="2800"/>
          </a:p>
        </p:txBody>
      </p:sp>
      <p:sp>
        <p:nvSpPr>
          <p:cNvPr id="78854" name="Line 3"/>
          <p:cNvSpPr>
            <a:spLocks noChangeShapeType="1"/>
          </p:cNvSpPr>
          <p:nvPr/>
        </p:nvSpPr>
        <p:spPr bwMode="auto">
          <a:xfrm>
            <a:off x="1905000" y="3733800"/>
            <a:ext cx="838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5" name="Line 4"/>
          <p:cNvSpPr>
            <a:spLocks noChangeShapeType="1"/>
          </p:cNvSpPr>
          <p:nvPr/>
        </p:nvSpPr>
        <p:spPr bwMode="auto">
          <a:xfrm>
            <a:off x="6096000" y="2743200"/>
            <a:ext cx="0" cy="2895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6" name="Text Box 5"/>
          <p:cNvSpPr txBox="1">
            <a:spLocks noChangeArrowheads="1"/>
          </p:cNvSpPr>
          <p:nvPr/>
        </p:nvSpPr>
        <p:spPr bwMode="auto">
          <a:xfrm>
            <a:off x="1828800" y="2971801"/>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a:t> </a:t>
            </a:r>
          </a:p>
        </p:txBody>
      </p:sp>
      <p:sp>
        <p:nvSpPr>
          <p:cNvPr id="78857" name="Text Box 6"/>
          <p:cNvSpPr txBox="1">
            <a:spLocks noChangeArrowheads="1"/>
          </p:cNvSpPr>
          <p:nvPr/>
        </p:nvSpPr>
        <p:spPr bwMode="auto">
          <a:xfrm>
            <a:off x="2057400" y="2727325"/>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r>
              <a:rPr lang="en-US">
                <a:solidFill>
                  <a:schemeClr val="bg1"/>
                </a:solidFill>
              </a:rPr>
              <a:t>         </a:t>
            </a:r>
            <a:r>
              <a:rPr lang="en-US">
                <a:solidFill>
                  <a:srgbClr val="FF0000"/>
                </a:solidFill>
              </a:rPr>
              <a:t>LEFT</a:t>
            </a:r>
            <a:r>
              <a:rPr lang="en-US">
                <a:solidFill>
                  <a:schemeClr val="bg1"/>
                </a:solidFill>
              </a:rPr>
              <a:t>                                                 </a:t>
            </a:r>
            <a:r>
              <a:rPr lang="en-US">
                <a:solidFill>
                  <a:schemeClr val="accent2"/>
                </a:solidFill>
              </a:rPr>
              <a:t>RIGHT</a:t>
            </a:r>
          </a:p>
          <a:p>
            <a:pPr algn="l" eaLnBrk="1" hangingPunct="1"/>
            <a:r>
              <a:rPr lang="en-US">
                <a:solidFill>
                  <a:schemeClr val="bg1"/>
                </a:solidFill>
              </a:rPr>
              <a:t>     </a:t>
            </a:r>
            <a:r>
              <a:rPr lang="en-US">
                <a:solidFill>
                  <a:srgbClr val="FF0000"/>
                </a:solidFill>
              </a:rPr>
              <a:t>LIBERAL</a:t>
            </a:r>
            <a:r>
              <a:rPr lang="en-US">
                <a:solidFill>
                  <a:schemeClr val="bg1"/>
                </a:solidFill>
              </a:rPr>
              <a:t>                                        </a:t>
            </a:r>
            <a:r>
              <a:rPr lang="en-US">
                <a:solidFill>
                  <a:schemeClr val="accent2"/>
                </a:solidFill>
              </a:rPr>
              <a:t>CONSERVATIVE</a:t>
            </a:r>
          </a:p>
        </p:txBody>
      </p:sp>
      <p:sp>
        <p:nvSpPr>
          <p:cNvPr id="78858" name="Text Box 7"/>
          <p:cNvSpPr txBox="1">
            <a:spLocks noChangeArrowheads="1"/>
          </p:cNvSpPr>
          <p:nvPr/>
        </p:nvSpPr>
        <p:spPr bwMode="auto">
          <a:xfrm>
            <a:off x="1828800" y="4114801"/>
            <a:ext cx="3886200" cy="1477963"/>
          </a:xfrm>
          <a:prstGeom prst="rect">
            <a:avLst/>
          </a:prstGeom>
          <a:solidFill>
            <a:srgbClr val="FF0000"/>
          </a:solid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800">
                <a:solidFill>
                  <a:schemeClr val="bg1"/>
                </a:solidFill>
              </a:rPr>
              <a:t>THOSE WHO WANTED THE GOVERNMENT TO DO MORE TO END THE DEPRESSION  BY INTERVENING IN THE ECONOMY</a:t>
            </a:r>
          </a:p>
        </p:txBody>
      </p:sp>
      <p:sp>
        <p:nvSpPr>
          <p:cNvPr id="78859" name="Text Box 8"/>
          <p:cNvSpPr txBox="1">
            <a:spLocks noChangeArrowheads="1"/>
          </p:cNvSpPr>
          <p:nvPr/>
        </p:nvSpPr>
        <p:spPr bwMode="auto">
          <a:xfrm>
            <a:off x="6324600" y="4038601"/>
            <a:ext cx="4114800" cy="1628775"/>
          </a:xfrm>
          <a:prstGeom prst="rect">
            <a:avLst/>
          </a:prstGeom>
          <a:solidFill>
            <a:schemeClr val="accent2"/>
          </a:solid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a:solidFill>
                  <a:schemeClr val="bg1"/>
                </a:solidFill>
              </a:rPr>
              <a:t>THOSE WHO WANTED THE GOVERNMENT TO STAY OUT OF THE ECONOMY AND LET THE DEPRESSION  CURE ITSELF</a:t>
            </a:r>
          </a:p>
        </p:txBody>
      </p:sp>
      <p:sp>
        <p:nvSpPr>
          <p:cNvPr id="78860" name="Text Box 9"/>
          <p:cNvSpPr txBox="1">
            <a:spLocks noChangeArrowheads="1"/>
          </p:cNvSpPr>
          <p:nvPr/>
        </p:nvSpPr>
        <p:spPr bwMode="auto">
          <a:xfrm>
            <a:off x="2286000" y="5943600"/>
            <a:ext cx="7924800" cy="523220"/>
          </a:xfrm>
          <a:prstGeom prst="rect">
            <a:avLst/>
          </a:prstGeom>
          <a:gradFill rotWithShape="1">
            <a:gsLst>
              <a:gs pos="0">
                <a:srgbClr val="5E9EFF"/>
              </a:gs>
              <a:gs pos="39999">
                <a:srgbClr val="85C2FF"/>
              </a:gs>
              <a:gs pos="70000">
                <a:srgbClr val="C4D6EB"/>
              </a:gs>
              <a:gs pos="100000">
                <a:srgbClr val="FFEBFA"/>
              </a:gs>
            </a:gsLst>
            <a:lin ang="5400000" scaled="1"/>
          </a:gra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a:t>POLITICAL SPECTRUM</a:t>
            </a:r>
          </a:p>
        </p:txBody>
      </p:sp>
      <p:sp>
        <p:nvSpPr>
          <p:cNvPr id="78861" name="Text Box 10">
            <a:hlinkClick r:id="rId3" action="ppaction://hlinksldjump"/>
          </p:cNvPr>
          <p:cNvSpPr txBox="1">
            <a:spLocks noChangeArrowheads="1"/>
          </p:cNvSpPr>
          <p:nvPr/>
        </p:nvSpPr>
        <p:spPr bwMode="auto">
          <a:xfrm>
            <a:off x="1524000" y="6461126"/>
            <a:ext cx="381000" cy="396875"/>
          </a:xfrm>
          <a:prstGeom prst="rect">
            <a:avLst/>
          </a:prstGeom>
          <a:solidFill>
            <a:srgbClr val="99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a:p>
        </p:txBody>
      </p:sp>
    </p:spTree>
    <p:extLst>
      <p:ext uri="{BB962C8B-B14F-4D97-AF65-F5344CB8AC3E}">
        <p14:creationId xmlns:p14="http://schemas.microsoft.com/office/powerpoint/2010/main" val="8245716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36C2EFC7-E8F3-4F8C-AE42-F933CD102A3E}" type="slidenum">
              <a:rPr lang="en-US" sz="1400" b="0">
                <a:latin typeface="Arial" panose="020B0604020202020204" pitchFamily="34" charset="0"/>
              </a:rPr>
              <a:pPr eaLnBrk="1" hangingPunct="1"/>
              <a:t>49</a:t>
            </a:fld>
            <a:endParaRPr lang="en-US" sz="1400" b="0">
              <a:latin typeface="Arial" panose="020B0604020202020204" pitchFamily="34" charset="0"/>
            </a:endParaRPr>
          </a:p>
        </p:txBody>
      </p:sp>
      <p:sp>
        <p:nvSpPr>
          <p:cNvPr id="79875" name="Text Box 2"/>
          <p:cNvSpPr txBox="1">
            <a:spLocks noChangeArrowheads="1"/>
          </p:cNvSpPr>
          <p:nvPr/>
        </p:nvSpPr>
        <p:spPr bwMode="auto">
          <a:xfrm>
            <a:off x="1828800" y="228600"/>
            <a:ext cx="8610600" cy="1754326"/>
          </a:xfrm>
          <a:prstGeom prst="rect">
            <a:avLst/>
          </a:prstGeom>
          <a:gradFill rotWithShape="1">
            <a:gsLst>
              <a:gs pos="0">
                <a:schemeClr val="accent1"/>
              </a:gs>
              <a:gs pos="100000">
                <a:srgbClr val="A3C3AD">
                  <a:alpha val="98000"/>
                </a:srgbClr>
              </a:gs>
            </a:gsLst>
            <a:lin ang="5400000" scaled="1"/>
          </a:gra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3600">
                <a:solidFill>
                  <a:schemeClr val="accent2"/>
                </a:solidFill>
              </a:rPr>
              <a:t>CRITICS FROM THE RIGHT</a:t>
            </a:r>
          </a:p>
          <a:p>
            <a:pPr eaLnBrk="1" hangingPunct="1"/>
            <a:r>
              <a:rPr lang="en-US" sz="2400"/>
              <a:t>THESE GROUPS FEARED FDR WAS TAKING THE U.S. DOWN THE ROAD TO SOCIALISM</a:t>
            </a:r>
          </a:p>
          <a:p>
            <a:pPr eaLnBrk="1" hangingPunct="1"/>
            <a:r>
              <a:rPr lang="en-US" sz="2400"/>
              <a:t>AMERICAN LIBERTY LEAGUE</a:t>
            </a:r>
          </a:p>
        </p:txBody>
      </p:sp>
      <p:sp>
        <p:nvSpPr>
          <p:cNvPr id="79876" name="Text Box 3"/>
          <p:cNvSpPr txBox="1">
            <a:spLocks noChangeArrowheads="1"/>
          </p:cNvSpPr>
          <p:nvPr/>
        </p:nvSpPr>
        <p:spPr bwMode="auto">
          <a:xfrm>
            <a:off x="2057400" y="2590800"/>
            <a:ext cx="8229600" cy="1644650"/>
          </a:xfrm>
          <a:prstGeom prst="rect">
            <a:avLst/>
          </a:prstGeom>
          <a:solidFill>
            <a:srgbClr val="FCF1A2"/>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a:t>IN AUGUST OF 1934, OPPONENTS OF FDR'S NEW DEAL ORGANIZED THE "AMERICAN LIBERTY LEAGUE." THE LEAGUE STATED THAT IT WOULD WORK TO "DEFEND AND UPHOLD THE CONSTITUTION" AND TO "FOSTER THE RIGHT TO WORK, EARN, SAVE AND ACQUIRE PROPERTY." </a:t>
            </a:r>
          </a:p>
        </p:txBody>
      </p:sp>
      <p:pic>
        <p:nvPicPr>
          <p:cNvPr id="79877" name="Picture 4" descr="LIBERTYLEAGU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4" y="4267200"/>
            <a:ext cx="16335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5" descr="amliblg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0" y="4267200"/>
            <a:ext cx="2336800" cy="2438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428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Causes of the Great Depression</a:t>
            </a:r>
            <a:endParaRPr lang="en-US" dirty="0"/>
          </a:p>
        </p:txBody>
      </p:sp>
      <p:sp>
        <p:nvSpPr>
          <p:cNvPr id="3" name="Content Placeholder 2"/>
          <p:cNvSpPr>
            <a:spLocks noGrp="1"/>
          </p:cNvSpPr>
          <p:nvPr>
            <p:ph idx="1"/>
          </p:nvPr>
        </p:nvSpPr>
        <p:spPr>
          <a:xfrm>
            <a:off x="677334" y="1930399"/>
            <a:ext cx="8596668" cy="4702629"/>
          </a:xfrm>
        </p:spPr>
        <p:txBody>
          <a:bodyPr>
            <a:normAutofit/>
          </a:bodyPr>
          <a:lstStyle/>
          <a:p>
            <a:r>
              <a:rPr lang="en-US" sz="2400" dirty="0" smtClean="0"/>
              <a:t>Americans were living in debt</a:t>
            </a:r>
          </a:p>
          <a:p>
            <a:pPr lvl="2"/>
            <a:r>
              <a:rPr lang="en-US" sz="2000" dirty="0" smtClean="0"/>
              <a:t>Americans living in denial believing that the economy would never slow down and they were not saving</a:t>
            </a:r>
          </a:p>
          <a:p>
            <a:pPr lvl="2"/>
            <a:r>
              <a:rPr lang="en-US" sz="2000" dirty="0" smtClean="0"/>
              <a:t>New must-haves: radio, automobiles, vacuums</a:t>
            </a:r>
          </a:p>
          <a:p>
            <a:pPr lvl="2"/>
            <a:r>
              <a:rPr lang="en-US" sz="2000" dirty="0" smtClean="0"/>
              <a:t>Credit: the idea of “buy now, pay later”</a:t>
            </a:r>
          </a:p>
          <a:p>
            <a:pPr lvl="2"/>
            <a:r>
              <a:rPr lang="en-US" sz="2000" dirty="0" smtClean="0"/>
              <a:t>Installment plans</a:t>
            </a:r>
            <a:endParaRPr lang="en-US" sz="2000" dirty="0"/>
          </a:p>
        </p:txBody>
      </p:sp>
    </p:spTree>
    <p:extLst>
      <p:ext uri="{BB962C8B-B14F-4D97-AF65-F5344CB8AC3E}">
        <p14:creationId xmlns:p14="http://schemas.microsoft.com/office/powerpoint/2010/main" val="2498883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56C30694-0F72-44CD-9DE2-0CBE3BF2A913}" type="slidenum">
              <a:rPr lang="en-US" sz="1400" b="0">
                <a:latin typeface="Arial" panose="020B0604020202020204" pitchFamily="34" charset="0"/>
              </a:rPr>
              <a:pPr eaLnBrk="1" hangingPunct="1"/>
              <a:t>50</a:t>
            </a:fld>
            <a:endParaRPr lang="en-US" sz="1400" b="0">
              <a:latin typeface="Arial" panose="020B0604020202020204" pitchFamily="34" charset="0"/>
            </a:endParaRPr>
          </a:p>
        </p:txBody>
      </p:sp>
      <p:sp>
        <p:nvSpPr>
          <p:cNvPr id="80899" name="Text Box 2"/>
          <p:cNvSpPr txBox="1">
            <a:spLocks noChangeArrowheads="1"/>
          </p:cNvSpPr>
          <p:nvPr/>
        </p:nvSpPr>
        <p:spPr bwMode="auto">
          <a:xfrm>
            <a:off x="1752600" y="598488"/>
            <a:ext cx="8610600" cy="4462760"/>
          </a:xfrm>
          <a:prstGeom prst="rect">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4000"/>
              <a:t>THE LEFT WING CRITICS</a:t>
            </a:r>
          </a:p>
          <a:p>
            <a:pPr eaLnBrk="1" hangingPunct="1"/>
            <a:r>
              <a:rPr lang="en-US" sz="2800"/>
              <a:t>THEY WERE A MORE DIVERSE AND COLORFUL GROUP WITH NON-TRADITIONAL PLANS FOR ENDING THE DEPRESSION</a:t>
            </a:r>
            <a:r>
              <a:rPr lang="en-US" sz="3200"/>
              <a:t> </a:t>
            </a:r>
          </a:p>
          <a:p>
            <a:pPr algn="l" eaLnBrk="1" hangingPunct="1">
              <a:buClr>
                <a:schemeClr val="folHlink"/>
              </a:buClr>
              <a:buSzPct val="140000"/>
              <a:buFont typeface="Wingdings" panose="05000000000000000000" pitchFamily="2" charset="2"/>
              <a:buChar char="v"/>
            </a:pPr>
            <a:r>
              <a:rPr lang="en-US" sz="3200"/>
              <a:t>HUEY LONG</a:t>
            </a:r>
          </a:p>
          <a:p>
            <a:pPr algn="l" eaLnBrk="1" hangingPunct="1">
              <a:buClr>
                <a:schemeClr val="folHlink"/>
              </a:buClr>
              <a:buSzPct val="140000"/>
              <a:buFont typeface="Wingdings" panose="05000000000000000000" pitchFamily="2" charset="2"/>
              <a:buChar char="v"/>
            </a:pPr>
            <a:r>
              <a:rPr lang="en-US" sz="3200"/>
              <a:t>FATHER CHARLES COUGHLIN</a:t>
            </a:r>
          </a:p>
          <a:p>
            <a:pPr algn="l" eaLnBrk="1" hangingPunct="1">
              <a:buClr>
                <a:schemeClr val="folHlink"/>
              </a:buClr>
              <a:buSzPct val="140000"/>
              <a:buFont typeface="Wingdings" panose="05000000000000000000" pitchFamily="2" charset="2"/>
              <a:buChar char="v"/>
            </a:pPr>
            <a:r>
              <a:rPr lang="en-US" sz="3200"/>
              <a:t>FRANCIS E. TOWNSEND</a:t>
            </a:r>
          </a:p>
          <a:p>
            <a:pPr algn="l" eaLnBrk="1" hangingPunct="1">
              <a:buClr>
                <a:schemeClr val="folHlink"/>
              </a:buClr>
              <a:buSzPct val="140000"/>
              <a:buFont typeface="Wingdings" panose="05000000000000000000" pitchFamily="2" charset="2"/>
              <a:buChar char="v"/>
            </a:pPr>
            <a:r>
              <a:rPr lang="en-US" sz="3200"/>
              <a:t>UPTON SINCLAIR</a:t>
            </a:r>
          </a:p>
        </p:txBody>
      </p:sp>
    </p:spTree>
    <p:extLst>
      <p:ext uri="{BB962C8B-B14F-4D97-AF65-F5344CB8AC3E}">
        <p14:creationId xmlns:p14="http://schemas.microsoft.com/office/powerpoint/2010/main" val="2749055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5B31D3C2-ACA4-42DD-913F-6E3308BD6879}" type="slidenum">
              <a:rPr lang="en-US" sz="1400" b="0">
                <a:latin typeface="Arial" panose="020B0604020202020204" pitchFamily="34" charset="0"/>
              </a:rPr>
              <a:pPr eaLnBrk="1" hangingPunct="1"/>
              <a:t>51</a:t>
            </a:fld>
            <a:endParaRPr lang="en-US" sz="1400" b="0">
              <a:latin typeface="Arial" panose="020B0604020202020204" pitchFamily="34" charset="0"/>
            </a:endParaRPr>
          </a:p>
        </p:txBody>
      </p:sp>
      <p:sp>
        <p:nvSpPr>
          <p:cNvPr id="81923" name="Text Box 2"/>
          <p:cNvSpPr txBox="1">
            <a:spLocks noChangeArrowheads="1"/>
          </p:cNvSpPr>
          <p:nvPr/>
        </p:nvSpPr>
        <p:spPr bwMode="auto">
          <a:xfrm>
            <a:off x="1905000" y="77788"/>
            <a:ext cx="8305800" cy="892552"/>
          </a:xfrm>
          <a:prstGeom prst="rect">
            <a:avLst/>
          </a:prstGeom>
          <a:solidFill>
            <a:srgbClr val="D5DBC3"/>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3200"/>
              <a:t>HUEY LONG</a:t>
            </a:r>
            <a:r>
              <a:rPr lang="en-US" b="0"/>
              <a:t>  </a:t>
            </a:r>
          </a:p>
          <a:p>
            <a:pPr eaLnBrk="1" hangingPunct="1"/>
            <a:r>
              <a:rPr lang="en-US" i="1"/>
              <a:t>“EVERY MAN A KING”</a:t>
            </a:r>
          </a:p>
        </p:txBody>
      </p:sp>
      <p:pic>
        <p:nvPicPr>
          <p:cNvPr id="81924" name="Picture 3" descr="hueyphot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276" y="1371600"/>
            <a:ext cx="3997325" cy="5029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25" name="Picture 4" descr="huey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138" y="1295400"/>
            <a:ext cx="2862262" cy="3505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26" name="Text Box 5"/>
          <p:cNvSpPr txBox="1">
            <a:spLocks noChangeArrowheads="1"/>
          </p:cNvSpPr>
          <p:nvPr/>
        </p:nvSpPr>
        <p:spPr bwMode="auto">
          <a:xfrm>
            <a:off x="6019800" y="4876800"/>
            <a:ext cx="4495800" cy="1798638"/>
          </a:xfrm>
          <a:prstGeom prst="rect">
            <a:avLst/>
          </a:prstGeom>
          <a:solidFill>
            <a:srgbClr val="669900"/>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800"/>
              <a:t>HUEY WAS GOVERNOR AND LATER A SENATOR FROM LOUISIANA.  AS GOVERNOR HE INTRODUCED MANY REFORMS BUT WAS ACCUSED OF ACTING LIKE A DICTATOR.</a:t>
            </a:r>
            <a:r>
              <a:rPr lang="en-US" b="0"/>
              <a:t> </a:t>
            </a:r>
          </a:p>
        </p:txBody>
      </p:sp>
      <p:pic>
        <p:nvPicPr>
          <p:cNvPr id="195590" name="HueyLong-AcronymsOfFDR.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6248400" y="3276600"/>
            <a:ext cx="304800" cy="304800"/>
          </a:xfrm>
          <a:prstGeom prst="rect">
            <a:avLst/>
          </a:prstGeom>
          <a:solidFill>
            <a:srgbClr val="99CC00"/>
          </a:solidFill>
          <a:ln w="19050">
            <a:solidFill>
              <a:srgbClr val="000000"/>
            </a:solidFill>
            <a:miter lim="800000"/>
            <a:headEnd/>
            <a:tailEnd/>
          </a:ln>
        </p:spPr>
      </p:pic>
    </p:spTree>
    <p:extLst>
      <p:ext uri="{BB962C8B-B14F-4D97-AF65-F5344CB8AC3E}">
        <p14:creationId xmlns:p14="http://schemas.microsoft.com/office/powerpoint/2010/main" val="1423899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559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4843" fill="hold"/>
                                        <p:tgtEl>
                                          <p:spTgt spid="195590"/>
                                        </p:tgtEl>
                                      </p:cBhvr>
                                    </p:cmd>
                                  </p:childTnLst>
                                </p:cTn>
                              </p:par>
                            </p:childTnLst>
                          </p:cTn>
                        </p:par>
                      </p:childTnLst>
                    </p:cTn>
                  </p:par>
                </p:childTnLst>
              </p:cTn>
              <p:nextCondLst>
                <p:cond evt="onClick" delay="0">
                  <p:tgtEl>
                    <p:spTgt spid="19559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5590"/>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42B578BB-F173-45A9-BB1D-6E8E533A5E37}" type="slidenum">
              <a:rPr lang="en-US" sz="1400" b="0">
                <a:latin typeface="Arial" panose="020B0604020202020204" pitchFamily="34" charset="0"/>
              </a:rPr>
              <a:pPr eaLnBrk="1" hangingPunct="1"/>
              <a:t>52</a:t>
            </a:fld>
            <a:endParaRPr lang="en-US" sz="1400" b="0">
              <a:latin typeface="Arial" panose="020B0604020202020204" pitchFamily="34" charset="0"/>
            </a:endParaRPr>
          </a:p>
        </p:txBody>
      </p:sp>
      <p:sp>
        <p:nvSpPr>
          <p:cNvPr id="82947" name="Text Box 2"/>
          <p:cNvSpPr txBox="1">
            <a:spLocks noChangeArrowheads="1"/>
          </p:cNvSpPr>
          <p:nvPr/>
        </p:nvSpPr>
        <p:spPr bwMode="auto">
          <a:xfrm>
            <a:off x="1752600" y="76200"/>
            <a:ext cx="8686800" cy="3416320"/>
          </a:xfrm>
          <a:prstGeom prst="rect">
            <a:avLst/>
          </a:prstGeom>
          <a:gradFill rotWithShape="1">
            <a:gsLst>
              <a:gs pos="0">
                <a:srgbClr val="A6F8D5"/>
              </a:gs>
              <a:gs pos="100000">
                <a:srgbClr val="FFCC66"/>
              </a:gs>
            </a:gsLst>
            <a:lin ang="5400000" scaled="1"/>
          </a:gra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i="1"/>
              <a:t>HUEY LONG’S</a:t>
            </a:r>
            <a:r>
              <a:rPr lang="en-US" sz="2800" b="0"/>
              <a:t> </a:t>
            </a:r>
            <a:r>
              <a:rPr lang="en-US" sz="2800" i="1"/>
              <a:t>SHARE OUR WEALTH PROGRAM</a:t>
            </a:r>
          </a:p>
          <a:p>
            <a:pPr eaLnBrk="1" hangingPunct="1"/>
            <a:r>
              <a:rPr lang="en-US" b="0"/>
              <a:t>HE WANTED THE FEDERAL GOVERNMENT TO CONFISCATE ALL INCOMES OVER ONE MILLION DOLLARS ($13 MILLION IN 2002 DOLLARS) AND USE THE MONEY TO GIVE EACH FAMILY A HOME AND AN INCOME OF $2000 ($26,000 IN 2002 DOLLARS) A YEAR.</a:t>
            </a:r>
          </a:p>
          <a:p>
            <a:pPr eaLnBrk="1" hangingPunct="1"/>
            <a:r>
              <a:rPr lang="en-US" b="0"/>
              <a:t>HIS PROGRAM WAS EXTREMELY POPULAR AND HE DECLARED HIMSELF A CANDIDATE FOR PRESIDENT FOR THE 1936 ELECTION. HE WAS MURDERED IN SEPTEMBER OF 1935 AND HIS MOVEMENT COLLAPSED. </a:t>
            </a:r>
          </a:p>
        </p:txBody>
      </p:sp>
      <p:pic>
        <p:nvPicPr>
          <p:cNvPr id="82948" name="Picture 3" descr="lal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3886200"/>
            <a:ext cx="1501775" cy="2895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949" name="Picture 4" descr="huey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038600"/>
            <a:ext cx="3962400" cy="25463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9685" name="HueyLong'ShareTheWealth'34-'Barbeque'.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953000" y="4419600"/>
            <a:ext cx="304800" cy="304800"/>
          </a:xfrm>
          <a:prstGeom prst="rect">
            <a:avLst/>
          </a:prstGeom>
          <a:solidFill>
            <a:srgbClr val="FDA1EE"/>
          </a:solidFill>
          <a:ln w="12700">
            <a:solidFill>
              <a:srgbClr val="000000"/>
            </a:solidFill>
            <a:miter lim="800000"/>
            <a:headEnd/>
            <a:tailEnd/>
          </a:ln>
        </p:spPr>
      </p:pic>
      <p:sp>
        <p:nvSpPr>
          <p:cNvPr id="82951" name="Text Box 6"/>
          <p:cNvSpPr txBox="1">
            <a:spLocks noChangeArrowheads="1"/>
          </p:cNvSpPr>
          <p:nvPr/>
        </p:nvSpPr>
        <p:spPr bwMode="auto">
          <a:xfrm>
            <a:off x="4343400" y="5105400"/>
            <a:ext cx="1524000" cy="838200"/>
          </a:xfrm>
          <a:prstGeom prst="rect">
            <a:avLst/>
          </a:prstGeom>
          <a:solidFill>
            <a:srgbClr val="A6F8D5"/>
          </a:solidFill>
          <a:ln w="1270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600"/>
              <a:t>Huey’s barbeque speech</a:t>
            </a:r>
          </a:p>
        </p:txBody>
      </p:sp>
    </p:spTree>
    <p:extLst>
      <p:ext uri="{BB962C8B-B14F-4D97-AF65-F5344CB8AC3E}">
        <p14:creationId xmlns:p14="http://schemas.microsoft.com/office/powerpoint/2010/main" val="1393057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0272" fill="hold"/>
                                        <p:tgtEl>
                                          <p:spTgt spid="1996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9685"/>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427ACC49-6595-4149-B996-4AEF0DFF8048}" type="slidenum">
              <a:rPr lang="en-US" sz="1400" b="0">
                <a:latin typeface="Arial" panose="020B0604020202020204" pitchFamily="34" charset="0"/>
              </a:rPr>
              <a:pPr eaLnBrk="1" hangingPunct="1"/>
              <a:t>53</a:t>
            </a:fld>
            <a:endParaRPr lang="en-US" sz="1400" b="0">
              <a:latin typeface="Arial" panose="020B0604020202020204" pitchFamily="34" charset="0"/>
            </a:endParaRPr>
          </a:p>
        </p:txBody>
      </p:sp>
      <p:sp>
        <p:nvSpPr>
          <p:cNvPr id="83971" name="Text Box 2" descr="Blue tissue paper"/>
          <p:cNvSpPr txBox="1">
            <a:spLocks noChangeArrowheads="1"/>
          </p:cNvSpPr>
          <p:nvPr/>
        </p:nvSpPr>
        <p:spPr bwMode="auto">
          <a:xfrm>
            <a:off x="5562600" y="228601"/>
            <a:ext cx="4876800" cy="2238375"/>
          </a:xfrm>
          <a:prstGeom prst="rect">
            <a:avLst/>
          </a:prstGeom>
          <a:blipFill dpi="0" rotWithShape="1">
            <a:blip r:embed="rId3"/>
            <a:srcRect/>
            <a:tile tx="0" ty="0" sx="100000" sy="100000" flip="none" algn="tl"/>
          </a:blip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a:t>FRANCIS E. TOWNSEND, A DOCTOR IN HIS 60’S CAME UP WITH THE TOWNSEND PLAN  WHICH WOULD GIVE EVERYONE OVER 60 $200 ($2523 IN 2002 DOLLARS) A MONTH TO SPEND IN 30 DAYS. </a:t>
            </a:r>
            <a:r>
              <a:rPr lang="en-US" b="0"/>
              <a:t> </a:t>
            </a:r>
          </a:p>
        </p:txBody>
      </p:sp>
      <p:pic>
        <p:nvPicPr>
          <p:cNvPr id="83972" name="Picture 3" descr="TOWNSHENDPLAN"/>
          <p:cNvPicPr>
            <a:picLocks noChangeAspect="1" noChangeArrowheads="1"/>
          </p:cNvPicPr>
          <p:nvPr/>
        </p:nvPicPr>
        <p:blipFill>
          <a:blip r:embed="rId4">
            <a:extLst>
              <a:ext uri="{28A0092B-C50C-407E-A947-70E740481C1C}">
                <a14:useLocalDpi xmlns:a14="http://schemas.microsoft.com/office/drawing/2010/main" val="0"/>
              </a:ext>
            </a:extLst>
          </a:blip>
          <a:srcRect l="13062" t="6953" r="18503" b="14758"/>
          <a:stretch>
            <a:fillRect/>
          </a:stretch>
        </p:blipFill>
        <p:spPr bwMode="auto">
          <a:xfrm>
            <a:off x="1622426" y="76200"/>
            <a:ext cx="37877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4" descr="townengrave"/>
          <p:cNvPicPr>
            <a:picLocks noChangeAspect="1" noChangeArrowheads="1"/>
          </p:cNvPicPr>
          <p:nvPr/>
        </p:nvPicPr>
        <p:blipFill>
          <a:blip r:embed="rId5">
            <a:extLst>
              <a:ext uri="{28A0092B-C50C-407E-A947-70E740481C1C}">
                <a14:useLocalDpi xmlns:a14="http://schemas.microsoft.com/office/drawing/2010/main" val="0"/>
              </a:ext>
            </a:extLst>
          </a:blip>
          <a:srcRect l="2942" t="2110" r="5882" b="7124"/>
          <a:stretch>
            <a:fillRect/>
          </a:stretch>
        </p:blipFill>
        <p:spPr bwMode="auto">
          <a:xfrm>
            <a:off x="5486400" y="2895600"/>
            <a:ext cx="2362200" cy="3276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3974" name="Picture 5" descr="tplanstamp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2743200"/>
            <a:ext cx="2667000" cy="16446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3975" name="Picture 6" descr="tstamp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0914" y="4648200"/>
            <a:ext cx="1258887" cy="1981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450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2DDB9846-C14A-4148-BD0A-DDE9C31F3D33}" type="slidenum">
              <a:rPr lang="en-US" sz="1400" b="0">
                <a:latin typeface="Arial" panose="020B0604020202020204" pitchFamily="34" charset="0"/>
              </a:rPr>
              <a:pPr eaLnBrk="1" hangingPunct="1"/>
              <a:t>54</a:t>
            </a:fld>
            <a:endParaRPr lang="en-US" sz="1400" b="0">
              <a:latin typeface="Arial" panose="020B0604020202020204" pitchFamily="34" charset="0"/>
            </a:endParaRPr>
          </a:p>
        </p:txBody>
      </p:sp>
      <p:sp>
        <p:nvSpPr>
          <p:cNvPr id="84995" name="Text Box 2"/>
          <p:cNvSpPr txBox="1">
            <a:spLocks noChangeArrowheads="1"/>
          </p:cNvSpPr>
          <p:nvPr/>
        </p:nvSpPr>
        <p:spPr bwMode="auto">
          <a:xfrm>
            <a:off x="1752600" y="76201"/>
            <a:ext cx="8839200" cy="830997"/>
          </a:xfrm>
          <a:prstGeom prst="rect">
            <a:avLst/>
          </a:prstGeom>
          <a:solidFill>
            <a:srgbClr val="D5DBC3"/>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t>FATHER CHARLES COUGHLIN</a:t>
            </a:r>
          </a:p>
          <a:p>
            <a:pPr eaLnBrk="1" hangingPunct="1"/>
            <a:r>
              <a:rPr lang="en-US" sz="2400"/>
              <a:t>“THE RADIO PRIEST”</a:t>
            </a:r>
          </a:p>
        </p:txBody>
      </p:sp>
      <p:pic>
        <p:nvPicPr>
          <p:cNvPr id="84996" name="Picture 3" descr="CHARLES_C_0S2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295400"/>
            <a:ext cx="4419600" cy="3384550"/>
          </a:xfrm>
          <a:prstGeom prst="rect">
            <a:avLst/>
          </a:prstGeom>
          <a:solidFill>
            <a:srgbClr val="D63806"/>
          </a:solidFill>
          <a:ln w="76200">
            <a:solidFill>
              <a:srgbClr val="000000"/>
            </a:solidFill>
            <a:miter lim="800000"/>
            <a:headEnd/>
            <a:tailEnd/>
          </a:ln>
        </p:spPr>
      </p:pic>
      <p:sp>
        <p:nvSpPr>
          <p:cNvPr id="84997" name="Text Box 4"/>
          <p:cNvSpPr txBox="1">
            <a:spLocks noChangeArrowheads="1"/>
          </p:cNvSpPr>
          <p:nvPr/>
        </p:nvSpPr>
        <p:spPr bwMode="auto">
          <a:xfrm>
            <a:off x="6781800" y="1371601"/>
            <a:ext cx="3733800" cy="4708981"/>
          </a:xfrm>
          <a:prstGeom prst="rect">
            <a:avLst/>
          </a:prstGeom>
          <a:solidFill>
            <a:srgbClr val="FDA1EE"/>
          </a:soli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b="0" i="1"/>
              <a:t>"The great betrayer and liar, Franklin D. Roosevelt, who promised to drive the money changers from the temple, had succeeded [only] in driving the farmers from their homesteads and the citizens from their homes in the cities. . . I ask you to purge the man who claims to be a Democrat, from the Democratic Party, and I mean Franklin Double-Crossing Roosevelt."</a:t>
            </a:r>
            <a:endParaRPr lang="en-US" b="0"/>
          </a:p>
        </p:txBody>
      </p:sp>
      <p:sp>
        <p:nvSpPr>
          <p:cNvPr id="84998" name="Text Box 5"/>
          <p:cNvSpPr txBox="1">
            <a:spLocks noChangeArrowheads="1"/>
          </p:cNvSpPr>
          <p:nvPr/>
        </p:nvSpPr>
        <p:spPr bwMode="auto">
          <a:xfrm>
            <a:off x="1752600" y="4876800"/>
            <a:ext cx="4724400" cy="1587500"/>
          </a:xfrm>
          <a:prstGeom prst="rect">
            <a:avLst/>
          </a:prstGeom>
          <a:solidFill>
            <a:srgbClr val="FFCC66"/>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600"/>
              <a:t>POPULAR CATHOLIC PRIEST WHO HAD A LARGE RADIO AUDIENCE. HE WAS AN EARLY SUPPORTER OF FDR BUT CHANGED AND BECAME A BITTER CRITIC.  HE WAS BOTH AN ANTI- SEMITE AND ANTI-CAPITALIST</a:t>
            </a:r>
          </a:p>
        </p:txBody>
      </p:sp>
      <p:pic>
        <p:nvPicPr>
          <p:cNvPr id="203782" name="coughlin2.asf">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590800" y="457200"/>
            <a:ext cx="304800" cy="3048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521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37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50383" fill="hold"/>
                                        <p:tgtEl>
                                          <p:spTgt spid="203782"/>
                                        </p:tgtEl>
                                      </p:cBhvr>
                                    </p:cmd>
                                  </p:childTnLst>
                                </p:cTn>
                              </p:par>
                            </p:childTnLst>
                          </p:cTn>
                        </p:par>
                      </p:childTnLst>
                    </p:cTn>
                  </p:par>
                </p:childTnLst>
              </p:cTn>
              <p:nextCondLst>
                <p:cond evt="onClick" delay="0">
                  <p:tgtEl>
                    <p:spTgt spid="20378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3782"/>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C6C75195-EB1B-4502-9CFD-DE2DB4BDEABA}" type="slidenum">
              <a:rPr lang="en-US" sz="1400" b="0">
                <a:latin typeface="Arial" panose="020B0604020202020204" pitchFamily="34" charset="0"/>
              </a:rPr>
              <a:pPr eaLnBrk="1" hangingPunct="1"/>
              <a:t>55</a:t>
            </a:fld>
            <a:endParaRPr lang="en-US" sz="1400" b="0">
              <a:latin typeface="Arial" panose="020B0604020202020204" pitchFamily="34" charset="0"/>
            </a:endParaRPr>
          </a:p>
        </p:txBody>
      </p:sp>
      <p:sp>
        <p:nvSpPr>
          <p:cNvPr id="86019" name="Text Box 2"/>
          <p:cNvSpPr txBox="1">
            <a:spLocks noChangeArrowheads="1"/>
          </p:cNvSpPr>
          <p:nvPr/>
        </p:nvSpPr>
        <p:spPr bwMode="auto">
          <a:xfrm>
            <a:off x="1752600" y="152401"/>
            <a:ext cx="8610600" cy="828675"/>
          </a:xfrm>
          <a:prstGeom prst="rect">
            <a:avLst/>
          </a:prstGeom>
          <a:solidFill>
            <a:srgbClr val="FFCE45"/>
          </a:solidFill>
          <a:ln w="63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t>UPTON SINCLAIR AND THE EPIC MOVEMENT IN CALIFORNIA</a:t>
            </a:r>
          </a:p>
        </p:txBody>
      </p:sp>
      <p:pic>
        <p:nvPicPr>
          <p:cNvPr id="86020" name="Picture 3" descr="up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1"/>
            <a:ext cx="4495800" cy="30972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6021" name="Text Box 4"/>
          <p:cNvSpPr txBox="1">
            <a:spLocks noChangeArrowheads="1"/>
          </p:cNvSpPr>
          <p:nvPr/>
        </p:nvSpPr>
        <p:spPr bwMode="auto">
          <a:xfrm>
            <a:off x="3886200" y="4384676"/>
            <a:ext cx="6553200" cy="2320925"/>
          </a:xfrm>
          <a:prstGeom prst="rect">
            <a:avLst/>
          </a:prstGeom>
          <a:solidFill>
            <a:srgbClr val="F15435">
              <a:alpha val="16862"/>
            </a:srgbClr>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600"/>
              <a:t>SOCIALIST UPTON SINCLAIR, AUTHOR OF </a:t>
            </a:r>
            <a:r>
              <a:rPr lang="en-US" sz="1600" i="1" u="sng"/>
              <a:t>THE JUNGLE</a:t>
            </a:r>
            <a:r>
              <a:rPr lang="en-US" sz="1600"/>
              <a:t>, RAN FOR GOVERNOR OF CALIFORNIA IN 1934 AS A DEMOCRAT.  HIS EPIC (END POVERTY IN CALIFORNIA) ENVISIONED THE STATE BUYING UP CLOSED FACTORIES AND UNUSED LAND AND PUTTING UNEMPLOYED CALIFORNIANS TO WORK MAKING GOODS AND GROWING FOOD.  HE WAS SOUNDLY DEFEATED IN THE ELECTION AND HIS EPIC PROGRAM DIED SOON AFTER.</a:t>
            </a:r>
          </a:p>
        </p:txBody>
      </p:sp>
      <p:pic>
        <p:nvPicPr>
          <p:cNvPr id="86022" name="Picture 5" descr="UPTO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1143000"/>
            <a:ext cx="1763712" cy="3657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6023" name="Text Box 6"/>
          <p:cNvSpPr txBox="1">
            <a:spLocks noChangeArrowheads="1"/>
          </p:cNvSpPr>
          <p:nvPr/>
        </p:nvSpPr>
        <p:spPr bwMode="auto">
          <a:xfrm>
            <a:off x="1752600" y="5165725"/>
            <a:ext cx="1981200" cy="1077218"/>
          </a:xfrm>
          <a:prstGeom prst="rect">
            <a:avLst/>
          </a:prstGeom>
          <a:solidFill>
            <a:srgbClr val="F15435"/>
          </a:solid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600"/>
              <a:t>ANTI- SINCLAIR AD FROM THE 1934 ELECTION</a:t>
            </a:r>
          </a:p>
        </p:txBody>
      </p:sp>
    </p:spTree>
    <p:extLst>
      <p:ext uri="{BB962C8B-B14F-4D97-AF65-F5344CB8AC3E}">
        <p14:creationId xmlns:p14="http://schemas.microsoft.com/office/powerpoint/2010/main" val="11572199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922DFA64-99B8-4FEE-9D5A-03475BB1254B}" type="slidenum">
              <a:rPr lang="en-US" sz="1400" b="0">
                <a:latin typeface="Arial" panose="020B0604020202020204" pitchFamily="34" charset="0"/>
              </a:rPr>
              <a:pPr eaLnBrk="1" hangingPunct="1"/>
              <a:t>56</a:t>
            </a:fld>
            <a:endParaRPr lang="en-US" sz="1400" b="0">
              <a:latin typeface="Arial" panose="020B0604020202020204" pitchFamily="34" charset="0"/>
            </a:endParaRPr>
          </a:p>
        </p:txBody>
      </p:sp>
      <p:sp>
        <p:nvSpPr>
          <p:cNvPr id="88067" name="Text Box 2"/>
          <p:cNvSpPr txBox="1">
            <a:spLocks noChangeArrowheads="1"/>
          </p:cNvSpPr>
          <p:nvPr/>
        </p:nvSpPr>
        <p:spPr bwMode="auto">
          <a:xfrm>
            <a:off x="1752600" y="73026"/>
            <a:ext cx="8839200" cy="6708775"/>
          </a:xfrm>
          <a:prstGeom prst="rect">
            <a:avLst/>
          </a:prstGeom>
          <a:gradFill rotWithShape="1">
            <a:gsLst>
              <a:gs pos="0">
                <a:srgbClr val="DDEBCF">
                  <a:alpha val="0"/>
                </a:srgbClr>
              </a:gs>
              <a:gs pos="100000">
                <a:srgbClr val="A093D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spcBef>
                <a:spcPct val="0"/>
              </a:spcBef>
            </a:pPr>
            <a:r>
              <a:rPr lang="en-US" u="sng"/>
              <a:t>SECOND NEW DEAL PROGRAMS, 1934-1936</a:t>
            </a:r>
          </a:p>
          <a:p>
            <a:pPr eaLnBrk="1" hangingPunct="1">
              <a:spcBef>
                <a:spcPct val="0"/>
              </a:spcBef>
            </a:pPr>
            <a:endParaRPr lang="en-US" sz="800" u="sng"/>
          </a:p>
          <a:p>
            <a:pPr eaLnBrk="1" hangingPunct="1">
              <a:spcBef>
                <a:spcPct val="0"/>
              </a:spcBef>
            </a:pPr>
            <a:r>
              <a:rPr lang="en-US" sz="1400"/>
              <a:t>IN THE 1934 CONGRESSIONAL ELECTIONS, DEMOCRATS INCREASED THEIR MAJORITIES IN BOTH THE HOUSE AND SENATE  (THEY GAINED 9 SEATS IN BOTH).  FDR AND THE NATION SAW THIS AS PROOF THE AMERICAN PEOPLE BACKED NEW DEAL REFORMS.  THIS ENCOURAGED FDR AND HIS “NEW DEALERS” TO PROPOSE EVEN MORE LEGISLATION TO END THE DEPRESSION AND RETURN THE U.S. TO PROSPERITY. TAXES ON THE WEALTHY WERE ALSO INCREASED.</a:t>
            </a:r>
            <a:endParaRPr lang="en-US" sz="1200" u="sng"/>
          </a:p>
          <a:p>
            <a:pPr algn="l" eaLnBrk="1" hangingPunct="1">
              <a:spcBef>
                <a:spcPct val="0"/>
              </a:spcBef>
            </a:pPr>
            <a:endParaRPr lang="en-US" sz="1600"/>
          </a:p>
          <a:p>
            <a:pPr algn="l" eaLnBrk="1" hangingPunct="1">
              <a:spcBef>
                <a:spcPct val="0"/>
              </a:spcBef>
              <a:buSzPct val="160000"/>
              <a:buFontTx/>
              <a:buBlip>
                <a:blip r:embed="rId3"/>
              </a:buBlip>
            </a:pPr>
            <a:r>
              <a:rPr lang="en-US" sz="1800"/>
              <a:t> FHA:  FEDERAL HOUSING AUTHORITY</a:t>
            </a:r>
          </a:p>
          <a:p>
            <a:pPr algn="l" eaLnBrk="1" hangingPunct="1">
              <a:spcBef>
                <a:spcPct val="0"/>
              </a:spcBef>
              <a:buSzPct val="160000"/>
            </a:pPr>
            <a:endParaRPr lang="en-US" sz="1800"/>
          </a:p>
          <a:p>
            <a:pPr algn="l" eaLnBrk="1" hangingPunct="1">
              <a:spcBef>
                <a:spcPct val="0"/>
              </a:spcBef>
              <a:buSzPct val="160000"/>
              <a:buFontTx/>
              <a:buBlip>
                <a:blip r:embed="rId3"/>
              </a:buBlip>
            </a:pPr>
            <a:r>
              <a:rPr lang="en-US" sz="1800"/>
              <a:t> WPA:  WORKS PROGRESS ADMINISTRATION</a:t>
            </a:r>
          </a:p>
          <a:p>
            <a:pPr algn="l" eaLnBrk="1" hangingPunct="1">
              <a:spcBef>
                <a:spcPct val="0"/>
              </a:spcBef>
              <a:buSzPct val="160000"/>
              <a:buFontTx/>
              <a:buBlip>
                <a:blip r:embed="rId3"/>
              </a:buBlip>
            </a:pPr>
            <a:endParaRPr lang="en-US" sz="1800"/>
          </a:p>
          <a:p>
            <a:pPr algn="l" eaLnBrk="1" hangingPunct="1">
              <a:spcBef>
                <a:spcPct val="0"/>
              </a:spcBef>
              <a:buSzPct val="160000"/>
              <a:buFontTx/>
              <a:buBlip>
                <a:blip r:embed="rId3"/>
              </a:buBlip>
            </a:pPr>
            <a:r>
              <a:rPr lang="en-US" sz="1800"/>
              <a:t> NATIONAL YOUTH ADMINISTRATION</a:t>
            </a:r>
          </a:p>
          <a:p>
            <a:pPr algn="l" eaLnBrk="1" hangingPunct="1">
              <a:spcBef>
                <a:spcPct val="0"/>
              </a:spcBef>
              <a:buSzPct val="160000"/>
              <a:buFontTx/>
              <a:buBlip>
                <a:blip r:embed="rId3"/>
              </a:buBlip>
            </a:pPr>
            <a:endParaRPr lang="en-US" sz="1800"/>
          </a:p>
          <a:p>
            <a:pPr algn="l" eaLnBrk="1" hangingPunct="1">
              <a:spcBef>
                <a:spcPct val="0"/>
              </a:spcBef>
              <a:buSzPct val="160000"/>
              <a:buFontTx/>
              <a:buBlip>
                <a:blip r:embed="rId3"/>
              </a:buBlip>
            </a:pPr>
            <a:r>
              <a:rPr lang="en-US" sz="1800"/>
              <a:t> SOCIAL SECURITY</a:t>
            </a:r>
          </a:p>
          <a:p>
            <a:pPr algn="l" eaLnBrk="1" hangingPunct="1">
              <a:spcBef>
                <a:spcPct val="0"/>
              </a:spcBef>
              <a:buSzPct val="160000"/>
              <a:buFontTx/>
              <a:buBlip>
                <a:blip r:embed="rId3"/>
              </a:buBlip>
            </a:pPr>
            <a:endParaRPr lang="en-US" sz="1800"/>
          </a:p>
          <a:p>
            <a:pPr algn="l" eaLnBrk="1" hangingPunct="1">
              <a:spcBef>
                <a:spcPct val="0"/>
              </a:spcBef>
              <a:buSzPct val="160000"/>
              <a:buFontTx/>
              <a:buBlip>
                <a:blip r:embed="rId3"/>
              </a:buBlip>
            </a:pPr>
            <a:r>
              <a:rPr lang="en-US" sz="1800"/>
              <a:t> FARM PROGRAMS: RESETTLEMENT ADMINISTRATION, FARM SECURITY ADMINISTRATION</a:t>
            </a:r>
          </a:p>
          <a:p>
            <a:pPr algn="l" eaLnBrk="1" hangingPunct="1">
              <a:spcBef>
                <a:spcPct val="0"/>
              </a:spcBef>
              <a:buSzPct val="160000"/>
              <a:buFontTx/>
              <a:buBlip>
                <a:blip r:embed="rId3"/>
              </a:buBlip>
            </a:pPr>
            <a:endParaRPr lang="en-US" sz="1800"/>
          </a:p>
          <a:p>
            <a:pPr algn="l" eaLnBrk="1" hangingPunct="1">
              <a:spcBef>
                <a:spcPct val="0"/>
              </a:spcBef>
              <a:buSzPct val="160000"/>
              <a:buFontTx/>
              <a:buBlip>
                <a:blip r:embed="rId3"/>
              </a:buBlip>
            </a:pPr>
            <a:r>
              <a:rPr lang="en-US" sz="1800"/>
              <a:t> RURAL ELECTRIFICATION ADMINISTRATION</a:t>
            </a:r>
          </a:p>
          <a:p>
            <a:pPr algn="l" eaLnBrk="1" hangingPunct="1">
              <a:spcBef>
                <a:spcPct val="0"/>
              </a:spcBef>
              <a:buSzPct val="160000"/>
              <a:buFontTx/>
              <a:buBlip>
                <a:blip r:embed="rId3"/>
              </a:buBlip>
            </a:pPr>
            <a:endParaRPr lang="en-US" sz="1800"/>
          </a:p>
          <a:p>
            <a:pPr algn="l" eaLnBrk="1" hangingPunct="1">
              <a:spcBef>
                <a:spcPct val="0"/>
              </a:spcBef>
              <a:buSzPct val="160000"/>
              <a:buFontTx/>
              <a:buBlip>
                <a:blip r:embed="rId3"/>
              </a:buBlip>
            </a:pPr>
            <a:r>
              <a:rPr lang="en-US" sz="1800"/>
              <a:t>WAGNER ACT:  LABOR UNIONS</a:t>
            </a:r>
          </a:p>
          <a:p>
            <a:pPr algn="l" eaLnBrk="1" hangingPunct="1">
              <a:spcBef>
                <a:spcPct val="0"/>
              </a:spcBef>
              <a:buSzPct val="160000"/>
            </a:pPr>
            <a:endParaRPr lang="en-US" sz="1800"/>
          </a:p>
          <a:p>
            <a:pPr algn="l" eaLnBrk="1" hangingPunct="1">
              <a:spcBef>
                <a:spcPct val="0"/>
              </a:spcBef>
              <a:buSzPct val="160000"/>
              <a:buFontTx/>
              <a:buBlip>
                <a:blip r:embed="rId3"/>
              </a:buBlip>
            </a:pPr>
            <a:r>
              <a:rPr lang="en-US" sz="1800"/>
              <a:t>THE REVENUE ACT OF 1935 </a:t>
            </a:r>
          </a:p>
          <a:p>
            <a:pPr algn="l" eaLnBrk="1" hangingPunct="1">
              <a:spcBef>
                <a:spcPct val="0"/>
              </a:spcBef>
              <a:buSzPct val="160000"/>
              <a:buFontTx/>
              <a:buBlip>
                <a:blip r:embed="rId3"/>
              </a:buBlip>
            </a:pPr>
            <a:endParaRPr lang="en-US" sz="1800"/>
          </a:p>
        </p:txBody>
      </p:sp>
      <p:sp>
        <p:nvSpPr>
          <p:cNvPr id="88068" name="Text Box 3">
            <a:hlinkClick r:id="rId4" action="ppaction://hlinksldjump"/>
          </p:cNvPr>
          <p:cNvSpPr txBox="1">
            <a:spLocks noChangeArrowheads="1"/>
          </p:cNvSpPr>
          <p:nvPr/>
        </p:nvSpPr>
        <p:spPr bwMode="auto">
          <a:xfrm>
            <a:off x="1524000" y="6553200"/>
            <a:ext cx="304800" cy="304800"/>
          </a:xfrm>
          <a:prstGeom prst="rect">
            <a:avLst/>
          </a:prstGeom>
          <a:solidFill>
            <a:srgbClr val="99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sz="1400"/>
          </a:p>
        </p:txBody>
      </p:sp>
    </p:spTree>
    <p:extLst>
      <p:ext uri="{BB962C8B-B14F-4D97-AF65-F5344CB8AC3E}">
        <p14:creationId xmlns:p14="http://schemas.microsoft.com/office/powerpoint/2010/main" val="3662449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2EC5229F-F9BF-43C5-844B-3CB83D3FC5FD}" type="slidenum">
              <a:rPr lang="en-US" sz="1400" b="0">
                <a:latin typeface="Arial" panose="020B0604020202020204" pitchFamily="34" charset="0"/>
              </a:rPr>
              <a:pPr eaLnBrk="1" hangingPunct="1"/>
              <a:t>57</a:t>
            </a:fld>
            <a:endParaRPr lang="en-US" sz="1400" b="0">
              <a:latin typeface="Arial" panose="020B0604020202020204" pitchFamily="34" charset="0"/>
            </a:endParaRPr>
          </a:p>
        </p:txBody>
      </p:sp>
      <p:sp>
        <p:nvSpPr>
          <p:cNvPr id="89091" name="Text Box 2"/>
          <p:cNvSpPr txBox="1">
            <a:spLocks noChangeArrowheads="1"/>
          </p:cNvSpPr>
          <p:nvPr/>
        </p:nvSpPr>
        <p:spPr bwMode="auto">
          <a:xfrm>
            <a:off x="1600200" y="96838"/>
            <a:ext cx="8839200" cy="1104900"/>
          </a:xfrm>
          <a:prstGeom prst="rect">
            <a:avLst/>
          </a:prstGeom>
          <a:solidFill>
            <a:srgbClr val="CC9900"/>
          </a:soli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3200"/>
              <a:t>FEDERAL HOUSING ADMINISTRATION (FHA), 1934</a:t>
            </a:r>
          </a:p>
        </p:txBody>
      </p:sp>
      <p:pic>
        <p:nvPicPr>
          <p:cNvPr id="89092" name="Picture 3" descr="FH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3048000" cy="27892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9093" name="Text Box 4"/>
          <p:cNvSpPr txBox="1">
            <a:spLocks noChangeArrowheads="1"/>
          </p:cNvSpPr>
          <p:nvPr/>
        </p:nvSpPr>
        <p:spPr bwMode="auto">
          <a:xfrm>
            <a:off x="5105400" y="1447800"/>
            <a:ext cx="5410200" cy="4819650"/>
          </a:xfrm>
          <a:prstGeom prst="rect">
            <a:avLst/>
          </a:prstGeom>
          <a:solidFill>
            <a:srgbClr val="FBFBA3">
              <a:alpha val="9019"/>
            </a:srgbClr>
          </a:soli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200"/>
              <a:t>THE GOAL OF THE FHA WAS TO IMPROVE  HOUSING AND PUT AS MANY AMERICANS INTO THEIR OWN HOMES AS POSSIBLE.  IT DID THIS BY ENCOURAGING BANKS TO MAKE LOANS AND FAMILIES TO APPLY FOR THEM.  IT ALSO CREATED FHA GUARANTEED MORTGAGE LOANS SO IF THE HOMEOWNER DEFAULTED ON THE LOAN FHA WOULD PAY THE BANK THE BALANCE.  THIS ENCOURAGED BANKS TO MAKE MORE LOANS.</a:t>
            </a:r>
          </a:p>
        </p:txBody>
      </p:sp>
      <p:pic>
        <p:nvPicPr>
          <p:cNvPr id="89094" name="Picture 5" descr="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495800"/>
            <a:ext cx="2895600" cy="20399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2497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F307760F-24F4-4944-9E7A-EB2012C380C3}" type="slidenum">
              <a:rPr lang="en-US" sz="1400" b="0">
                <a:latin typeface="Arial" panose="020B0604020202020204" pitchFamily="34" charset="0"/>
              </a:rPr>
              <a:pPr eaLnBrk="1" hangingPunct="1"/>
              <a:t>58</a:t>
            </a:fld>
            <a:endParaRPr lang="en-US" sz="1400" b="0">
              <a:latin typeface="Arial" panose="020B0604020202020204" pitchFamily="34" charset="0"/>
            </a:endParaRPr>
          </a:p>
        </p:txBody>
      </p:sp>
      <p:sp>
        <p:nvSpPr>
          <p:cNvPr id="90115" name="Text Box 2"/>
          <p:cNvSpPr txBox="1">
            <a:spLocks noChangeArrowheads="1"/>
          </p:cNvSpPr>
          <p:nvPr/>
        </p:nvSpPr>
        <p:spPr bwMode="auto">
          <a:xfrm>
            <a:off x="1752600" y="120650"/>
            <a:ext cx="8229600" cy="958850"/>
          </a:xfrm>
          <a:prstGeom prst="rect">
            <a:avLst/>
          </a:prstGeom>
          <a:solidFill>
            <a:srgbClr val="CC9900"/>
          </a:solid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a:t>WORKS PROGRESS ADMINISTRATION (WPA), 1935</a:t>
            </a:r>
          </a:p>
        </p:txBody>
      </p:sp>
      <p:sp>
        <p:nvSpPr>
          <p:cNvPr id="90116" name="Text Box 3"/>
          <p:cNvSpPr txBox="1">
            <a:spLocks noChangeArrowheads="1"/>
          </p:cNvSpPr>
          <p:nvPr/>
        </p:nvSpPr>
        <p:spPr bwMode="auto">
          <a:xfrm>
            <a:off x="1828800" y="1208088"/>
            <a:ext cx="8534400" cy="2449512"/>
          </a:xfrm>
          <a:prstGeom prst="rect">
            <a:avLst/>
          </a:prstGeom>
          <a:solidFill>
            <a:schemeClr val="accent1"/>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700"/>
              <a:t>THE CWA WAS ENDED IN MARCH OF 1934, WHEN FDR WORRIED IT WAS COSTING TOO MUCH MONEY AND MIGHT CREATE A PERMANENT DEPENDENT CLASS. WHEN THE DEPRESSION CONTINUED TO WORSEN AND WITH INCREASED CONGRESSIONAL SUPPORT HE CREATED THE WPA. IT EMPLOYED 3.5 MILLION WORKERS AT WAGES BELOW PREVAILING UNION SCALES.  FDR’S LONGTIME FRIEND HARRY HOPKINS WAS PUT IN CHARGE AND UNDER HIS LEADERSHIP OVER $11 BILLION WAS INJECTED INTO THE U.S. ECONOMY BY 1943.</a:t>
            </a:r>
            <a:r>
              <a:rPr lang="en-US" sz="1600"/>
              <a:t> </a:t>
            </a:r>
          </a:p>
        </p:txBody>
      </p:sp>
      <p:pic>
        <p:nvPicPr>
          <p:cNvPr id="90117" name="Picture 4" descr="HOPKIN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86201"/>
            <a:ext cx="3124200" cy="2746375"/>
          </a:xfrm>
          <a:prstGeom prst="rect">
            <a:avLst/>
          </a:prstGeom>
          <a:noFill/>
          <a:ln w="38100">
            <a:solidFill>
              <a:srgbClr val="FFCE45"/>
            </a:solidFill>
            <a:miter lim="800000"/>
            <a:headEnd/>
            <a:tailEnd/>
          </a:ln>
          <a:extLst>
            <a:ext uri="{909E8E84-426E-40DD-AFC4-6F175D3DCCD1}">
              <a14:hiddenFill xmlns:a14="http://schemas.microsoft.com/office/drawing/2010/main">
                <a:solidFill>
                  <a:srgbClr val="FFFFFF"/>
                </a:solidFill>
              </a14:hiddenFill>
            </a:ext>
          </a:extLst>
        </p:spPr>
      </p:pic>
      <p:pic>
        <p:nvPicPr>
          <p:cNvPr id="90118" name="Picture 5" descr="HOPKIN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854450"/>
            <a:ext cx="2819400" cy="2774950"/>
          </a:xfrm>
          <a:prstGeom prst="rect">
            <a:avLst/>
          </a:prstGeom>
          <a:noFill/>
          <a:ln w="38100">
            <a:solidFill>
              <a:srgbClr val="FFCE45"/>
            </a:solidFill>
            <a:miter lim="800000"/>
            <a:headEnd/>
            <a:tailEnd/>
          </a:ln>
          <a:extLst>
            <a:ext uri="{909E8E84-426E-40DD-AFC4-6F175D3DCCD1}">
              <a14:hiddenFill xmlns:a14="http://schemas.microsoft.com/office/drawing/2010/main">
                <a:solidFill>
                  <a:srgbClr val="FFFFFF"/>
                </a:solidFill>
              </a14:hiddenFill>
            </a:ext>
          </a:extLst>
        </p:spPr>
      </p:pic>
      <p:sp>
        <p:nvSpPr>
          <p:cNvPr id="90119" name="Text Box 6"/>
          <p:cNvSpPr txBox="1">
            <a:spLocks noChangeArrowheads="1"/>
          </p:cNvSpPr>
          <p:nvPr/>
        </p:nvSpPr>
        <p:spPr bwMode="auto">
          <a:xfrm>
            <a:off x="8915400" y="4756150"/>
            <a:ext cx="1524000" cy="654050"/>
          </a:xfrm>
          <a:prstGeom prst="rect">
            <a:avLst/>
          </a:prstGeom>
          <a:solidFill>
            <a:srgbClr val="E6DDB8"/>
          </a:solid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800"/>
              <a:t>HARRY HOPKINS</a:t>
            </a:r>
          </a:p>
        </p:txBody>
      </p:sp>
    </p:spTree>
    <p:extLst>
      <p:ext uri="{BB962C8B-B14F-4D97-AF65-F5344CB8AC3E}">
        <p14:creationId xmlns:p14="http://schemas.microsoft.com/office/powerpoint/2010/main" val="36594959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1E5A6430-8AAF-4C2F-8BB2-B2AD974AE3EB}" type="slidenum">
              <a:rPr lang="en-US" sz="1400" b="0">
                <a:latin typeface="Arial" panose="020B0604020202020204" pitchFamily="34" charset="0"/>
              </a:rPr>
              <a:pPr eaLnBrk="1" hangingPunct="1"/>
              <a:t>59</a:t>
            </a:fld>
            <a:endParaRPr lang="en-US" sz="1400" b="0">
              <a:latin typeface="Arial" panose="020B0604020202020204" pitchFamily="34" charset="0"/>
            </a:endParaRPr>
          </a:p>
        </p:txBody>
      </p:sp>
      <p:sp>
        <p:nvSpPr>
          <p:cNvPr id="98307" name="Text Box 2"/>
          <p:cNvSpPr txBox="1">
            <a:spLocks noChangeArrowheads="1"/>
          </p:cNvSpPr>
          <p:nvPr/>
        </p:nvSpPr>
        <p:spPr bwMode="auto">
          <a:xfrm>
            <a:off x="1752600" y="382589"/>
            <a:ext cx="8686800" cy="4708981"/>
          </a:xfrm>
          <a:prstGeom prst="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571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3200"/>
              <a:t>SOCIAL SECURITY ACT 1935</a:t>
            </a:r>
          </a:p>
          <a:p>
            <a:pPr eaLnBrk="1" hangingPunct="1"/>
            <a:r>
              <a:rPr lang="en-US" b="0"/>
              <a:t>A SYSTEM OF OLD AGE PENSIONS HAD BEEN ONE OF THE GOALS OF THE PROGRESSIVE MOVEMENT.  FDR MADE THIS GOAL A REALITY WITH THE PASSAGE OF THE SOCIAL SECURITY ACT IN 1935.  THE ACT CONTAINED SEVERAL PROVISIONS:</a:t>
            </a:r>
          </a:p>
          <a:p>
            <a:pPr eaLnBrk="1" hangingPunct="1"/>
            <a:endParaRPr lang="en-US" sz="800" b="0"/>
          </a:p>
          <a:p>
            <a:pPr algn="l" eaLnBrk="1" hangingPunct="1">
              <a:buSzPct val="300000"/>
              <a:buFontTx/>
              <a:buBlip>
                <a:blip r:embed="rId3"/>
              </a:buBlip>
            </a:pPr>
            <a:r>
              <a:rPr lang="en-US" b="0"/>
              <a:t> UNEMPLOYMENT COMPENSATION FOR LAID OFF WORKERS</a:t>
            </a:r>
          </a:p>
          <a:p>
            <a:pPr algn="l" eaLnBrk="1" hangingPunct="1">
              <a:buSzPct val="300000"/>
            </a:pPr>
            <a:endParaRPr lang="en-US" b="0"/>
          </a:p>
          <a:p>
            <a:pPr algn="l" eaLnBrk="1" hangingPunct="1">
              <a:buSzPct val="300000"/>
              <a:buFontTx/>
              <a:buBlip>
                <a:blip r:embed="rId3"/>
              </a:buBlip>
            </a:pPr>
            <a:r>
              <a:rPr lang="en-US" b="0"/>
              <a:t> COMPENSATION TO DISABLED WORKERS</a:t>
            </a:r>
          </a:p>
          <a:p>
            <a:pPr algn="l" eaLnBrk="1" hangingPunct="1">
              <a:buSzPct val="300000"/>
            </a:pPr>
            <a:endParaRPr lang="en-US" b="0"/>
          </a:p>
          <a:p>
            <a:pPr algn="l" eaLnBrk="1" hangingPunct="1">
              <a:buSzPct val="300000"/>
              <a:buFontTx/>
              <a:buBlip>
                <a:blip r:embed="rId3"/>
              </a:buBlip>
            </a:pPr>
            <a:r>
              <a:rPr lang="en-US" b="0"/>
              <a:t> PAYMENTS TO THE WIVES AND CHILDREN OF DECEASED 	WORKERS </a:t>
            </a:r>
          </a:p>
          <a:p>
            <a:pPr algn="l" eaLnBrk="1" hangingPunct="1">
              <a:buSzPct val="300000"/>
            </a:pPr>
            <a:endParaRPr lang="en-US" b="0"/>
          </a:p>
          <a:p>
            <a:pPr algn="l" eaLnBrk="1" hangingPunct="1">
              <a:buSzPct val="300000"/>
              <a:buFontTx/>
              <a:buBlip>
                <a:blip r:embed="rId3"/>
              </a:buBlip>
            </a:pPr>
            <a:r>
              <a:rPr lang="en-US" b="0"/>
              <a:t> OLD AGE INSURANCE, OFTEN CONSIDERED THE MOST 	IMPORTANT FEATURE OF THE ACT</a:t>
            </a:r>
          </a:p>
        </p:txBody>
      </p:sp>
    </p:spTree>
    <p:extLst>
      <p:ext uri="{BB962C8B-B14F-4D97-AF65-F5344CB8AC3E}">
        <p14:creationId xmlns:p14="http://schemas.microsoft.com/office/powerpoint/2010/main" val="1027273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Causes of the Great Depression</a:t>
            </a:r>
            <a:endParaRPr lang="en-US" dirty="0"/>
          </a:p>
        </p:txBody>
      </p:sp>
      <p:sp>
        <p:nvSpPr>
          <p:cNvPr id="3" name="Content Placeholder 2"/>
          <p:cNvSpPr>
            <a:spLocks noGrp="1"/>
          </p:cNvSpPr>
          <p:nvPr>
            <p:ph idx="1"/>
          </p:nvPr>
        </p:nvSpPr>
        <p:spPr>
          <a:xfrm>
            <a:off x="677334" y="1930399"/>
            <a:ext cx="8596668" cy="4702629"/>
          </a:xfrm>
        </p:spPr>
        <p:txBody>
          <a:bodyPr>
            <a:normAutofit/>
          </a:bodyPr>
          <a:lstStyle/>
          <a:p>
            <a:r>
              <a:rPr lang="en-US" sz="2400" dirty="0" smtClean="0"/>
              <a:t>Over Production</a:t>
            </a:r>
          </a:p>
          <a:p>
            <a:pPr lvl="1"/>
            <a:r>
              <a:rPr lang="en-US" sz="2000" dirty="0" smtClean="0"/>
              <a:t>Factories</a:t>
            </a:r>
          </a:p>
          <a:p>
            <a:pPr lvl="2"/>
            <a:r>
              <a:rPr lang="en-US" sz="1800" dirty="0" smtClean="0"/>
              <a:t>American industry had continued to grow since the 1880s</a:t>
            </a:r>
          </a:p>
          <a:p>
            <a:pPr lvl="2"/>
            <a:r>
              <a:rPr lang="en-US" sz="1800" dirty="0" smtClean="0"/>
              <a:t>While workers had seen some wage increases, many workers couldn’t afford to buy the products</a:t>
            </a:r>
          </a:p>
          <a:p>
            <a:pPr lvl="2"/>
            <a:r>
              <a:rPr lang="en-US" sz="1800" dirty="0" smtClean="0"/>
              <a:t>After WWI, there were tariffs and poverty in Europe preventing Europeans from buying American products</a:t>
            </a:r>
          </a:p>
          <a:p>
            <a:pPr lvl="2"/>
            <a:r>
              <a:rPr lang="en-US" sz="1800" dirty="0" smtClean="0"/>
              <a:t>All of this lead to a massive surplus, leading to lower prices</a:t>
            </a:r>
          </a:p>
          <a:p>
            <a:pPr lvl="1"/>
            <a:r>
              <a:rPr lang="en-US" sz="2000" dirty="0" smtClean="0"/>
              <a:t>Farmers</a:t>
            </a:r>
          </a:p>
          <a:p>
            <a:pPr lvl="2"/>
            <a:r>
              <a:rPr lang="en-US" sz="1800" dirty="0" smtClean="0"/>
              <a:t>They experienced their depression BEFORE the stock market crash</a:t>
            </a:r>
          </a:p>
          <a:p>
            <a:pPr lvl="2"/>
            <a:r>
              <a:rPr lang="en-US" sz="1800" dirty="0" smtClean="0"/>
              <a:t>American farmers were still producing at the WWI levels when they were growing for Allied powers </a:t>
            </a:r>
            <a:endParaRPr lang="en-US" sz="1800" dirty="0"/>
          </a:p>
        </p:txBody>
      </p:sp>
    </p:spTree>
    <p:extLst>
      <p:ext uri="{BB962C8B-B14F-4D97-AF65-F5344CB8AC3E}">
        <p14:creationId xmlns:p14="http://schemas.microsoft.com/office/powerpoint/2010/main" val="131757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3A27C362-D37C-45F1-B07C-320E74EE3488}" type="slidenum">
              <a:rPr lang="en-US" sz="1400" b="0">
                <a:latin typeface="Arial" panose="020B0604020202020204" pitchFamily="34" charset="0"/>
              </a:rPr>
              <a:pPr eaLnBrk="1" hangingPunct="1"/>
              <a:t>60</a:t>
            </a:fld>
            <a:endParaRPr lang="en-US" sz="1400" b="0">
              <a:latin typeface="Arial" panose="020B0604020202020204" pitchFamily="34" charset="0"/>
            </a:endParaRPr>
          </a:p>
        </p:txBody>
      </p:sp>
      <p:sp>
        <p:nvSpPr>
          <p:cNvPr id="100355" name="Text Box 2"/>
          <p:cNvSpPr txBox="1">
            <a:spLocks noChangeArrowheads="1"/>
          </p:cNvSpPr>
          <p:nvPr/>
        </p:nvSpPr>
        <p:spPr bwMode="auto">
          <a:xfrm>
            <a:off x="1676400" y="98426"/>
            <a:ext cx="8915400" cy="860425"/>
          </a:xfrm>
          <a:prstGeom prst="rect">
            <a:avLst/>
          </a:prstGeom>
          <a:solidFill>
            <a:srgbClr val="E8AF64"/>
          </a:solidFill>
          <a:ln w="381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t>FRANCIS PERKINS WAS IMPORTANT IN THE CREATION OF THE SOCIAL SECURITY ACT</a:t>
            </a:r>
          </a:p>
        </p:txBody>
      </p:sp>
      <p:pic>
        <p:nvPicPr>
          <p:cNvPr id="100356" name="Picture 3" descr="FPERK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325" y="1676400"/>
            <a:ext cx="3709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4"/>
          <p:cNvSpPr txBox="1">
            <a:spLocks noChangeArrowheads="1"/>
          </p:cNvSpPr>
          <p:nvPr/>
        </p:nvSpPr>
        <p:spPr bwMode="auto">
          <a:xfrm>
            <a:off x="5562600" y="1360488"/>
            <a:ext cx="4800600" cy="1816100"/>
          </a:xfrm>
          <a:prstGeom prst="rect">
            <a:avLst/>
          </a:prstGeom>
          <a:solidFill>
            <a:srgbClr val="EDC187">
              <a:alpha val="47842"/>
            </a:srgbClr>
          </a:solidFill>
          <a:ln w="1270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600"/>
              <a:t>IN 1933, FDR APPOINTED MS. PERKINS AS HIS SECRETARY OF LABOR, A POSITION SHE HELD FOR 12 YEARS, LONGER THAN ANY OTHER SECRETARY OF LABOR, MAKING HER THE FIRST WOMAN TO HOLD A CABINET POSITION IN THE UNITED STATES. </a:t>
            </a:r>
          </a:p>
        </p:txBody>
      </p:sp>
    </p:spTree>
    <p:extLst>
      <p:ext uri="{BB962C8B-B14F-4D97-AF65-F5344CB8AC3E}">
        <p14:creationId xmlns:p14="http://schemas.microsoft.com/office/powerpoint/2010/main" val="23562297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5FC0752E-C29A-4181-9907-7E6CF5D9EA3E}" type="slidenum">
              <a:rPr lang="en-US" sz="1400" b="0">
                <a:latin typeface="Arial" panose="020B0604020202020204" pitchFamily="34" charset="0"/>
              </a:rPr>
              <a:pPr eaLnBrk="1" hangingPunct="1"/>
              <a:t>61</a:t>
            </a:fld>
            <a:endParaRPr lang="en-US" sz="1400" b="0">
              <a:latin typeface="Arial" panose="020B0604020202020204" pitchFamily="34" charset="0"/>
            </a:endParaRPr>
          </a:p>
        </p:txBody>
      </p:sp>
      <p:sp>
        <p:nvSpPr>
          <p:cNvPr id="106499" name="Text Box 2"/>
          <p:cNvSpPr txBox="1">
            <a:spLocks noChangeArrowheads="1"/>
          </p:cNvSpPr>
          <p:nvPr/>
        </p:nvSpPr>
        <p:spPr bwMode="auto">
          <a:xfrm>
            <a:off x="1600200" y="228601"/>
            <a:ext cx="8991600" cy="4862870"/>
          </a:xfrm>
          <a:prstGeom prst="rect">
            <a:avLst/>
          </a:prstGeom>
          <a:solidFill>
            <a:srgbClr val="C4D79D">
              <a:alpha val="45097"/>
            </a:srgbClr>
          </a:solidFill>
          <a:ln w="28575"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dirty="0"/>
              <a:t>FDR AND </a:t>
            </a:r>
            <a:r>
              <a:rPr lang="en-US" sz="2800" dirty="0" smtClean="0"/>
              <a:t>UNIONS</a:t>
            </a:r>
          </a:p>
          <a:p>
            <a:pPr eaLnBrk="1" hangingPunct="1"/>
            <a:endParaRPr lang="en-US" sz="2800" dirty="0"/>
          </a:p>
          <a:p>
            <a:pPr algn="l" eaLnBrk="1" hangingPunct="1">
              <a:buSzPct val="235000"/>
              <a:buFontTx/>
              <a:buBlip>
                <a:blip r:embed="rId3"/>
              </a:buBlip>
            </a:pPr>
            <a:r>
              <a:rPr lang="en-US" dirty="0"/>
              <a:t> </a:t>
            </a:r>
            <a:r>
              <a:rPr lang="en-US" sz="1800" dirty="0"/>
              <a:t>FDR WAS A STRONG SUPPORTER OF UNIONS AND THE 	RIGHT OF WORKING PEOPLE TO ORGANIZE</a:t>
            </a:r>
          </a:p>
          <a:p>
            <a:pPr algn="l" eaLnBrk="1" hangingPunct="1">
              <a:buSzPct val="235000"/>
              <a:buFontTx/>
              <a:buBlip>
                <a:blip r:embed="rId3"/>
              </a:buBlip>
            </a:pPr>
            <a:r>
              <a:rPr lang="en-US" sz="1800" dirty="0"/>
              <a:t> THE NATIONAL INDUSTRIAL RECOVERY ACT CONTAINED A 	PROVISION WHICH GUARANTEED WORKERS THE RIGHT TO 	ORGANIZE UNIONS AND BARGAIN COLLECTIVELY. </a:t>
            </a:r>
          </a:p>
          <a:p>
            <a:pPr algn="l" eaLnBrk="1" hangingPunct="1">
              <a:buSzPct val="235000"/>
              <a:buFontTx/>
              <a:buBlip>
                <a:blip r:embed="rId3"/>
              </a:buBlip>
            </a:pPr>
            <a:r>
              <a:rPr lang="en-US" sz="1800" dirty="0"/>
              <a:t> UNION MEMBERSHIP JUMPED FROM 2.8 MILLION IN 1933 TO 	3.7 MILLION 1934.</a:t>
            </a:r>
          </a:p>
          <a:p>
            <a:pPr algn="l" eaLnBrk="1" hangingPunct="1">
              <a:buSzPct val="235000"/>
              <a:buFontTx/>
              <a:buBlip>
                <a:blip r:embed="rId3"/>
              </a:buBlip>
            </a:pPr>
            <a:r>
              <a:rPr lang="en-US" sz="1800" dirty="0"/>
              <a:t> DESPITE THE LAW MANY EMPLOYERS IGNORED IT AND 	REFUSED TO BARGAIN WITH UNIONS. </a:t>
            </a:r>
          </a:p>
          <a:p>
            <a:pPr algn="l" eaLnBrk="1" hangingPunct="1">
              <a:buSzPct val="235000"/>
              <a:buFontTx/>
              <a:buBlip>
                <a:blip r:embed="rId3"/>
              </a:buBlip>
            </a:pPr>
            <a:r>
              <a:rPr lang="en-US" sz="1800" dirty="0"/>
              <a:t> IN 1935, CONGRESS PASSED THE NATIONAL LABOR RELATIONS 	ACT ALSO KNOWN AS THE WAGNER ACT WHICH GAVE 	ENFORCEMENT POWERS TO THE NLRB.</a:t>
            </a:r>
          </a:p>
          <a:p>
            <a:pPr algn="l" eaLnBrk="1" hangingPunct="1">
              <a:buSzPct val="235000"/>
              <a:buFontTx/>
              <a:buBlip>
                <a:blip r:embed="rId3"/>
              </a:buBlip>
            </a:pPr>
            <a:r>
              <a:rPr lang="en-US" sz="1800" dirty="0"/>
              <a:t> WITH GOVERNMENT ACTING AS A MEDIATOR UNION 	MEMBERSHIP JUMPED TO 11 MILLION BY 1941.</a:t>
            </a:r>
          </a:p>
        </p:txBody>
      </p:sp>
    </p:spTree>
    <p:extLst>
      <p:ext uri="{BB962C8B-B14F-4D97-AF65-F5344CB8AC3E}">
        <p14:creationId xmlns:p14="http://schemas.microsoft.com/office/powerpoint/2010/main" val="26355446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948AA308-4480-4398-BADC-50BC18CE2D4F}" type="slidenum">
              <a:rPr lang="en-US" sz="1400" b="0">
                <a:latin typeface="Arial" panose="020B0604020202020204" pitchFamily="34" charset="0"/>
              </a:rPr>
              <a:pPr eaLnBrk="1" hangingPunct="1"/>
              <a:t>62</a:t>
            </a:fld>
            <a:endParaRPr lang="en-US" sz="1400" b="0">
              <a:latin typeface="Arial" panose="020B0604020202020204" pitchFamily="34" charset="0"/>
            </a:endParaRPr>
          </a:p>
        </p:txBody>
      </p:sp>
      <p:graphicFrame>
        <p:nvGraphicFramePr>
          <p:cNvPr id="9218" name="Object 2"/>
          <p:cNvGraphicFramePr>
            <a:graphicFrameLocks noChangeAspect="1"/>
          </p:cNvGraphicFramePr>
          <p:nvPr/>
        </p:nvGraphicFramePr>
        <p:xfrm>
          <a:off x="1981200" y="1295401"/>
          <a:ext cx="7924800" cy="5286375"/>
        </p:xfrm>
        <a:graphic>
          <a:graphicData uri="http://schemas.openxmlformats.org/presentationml/2006/ole">
            <mc:AlternateContent xmlns:mc="http://schemas.openxmlformats.org/markup-compatibility/2006">
              <mc:Choice xmlns:v="urn:schemas-microsoft-com:vml" Requires="v">
                <p:oleObj spid="_x0000_s6150" name="Chart" r:id="rId4" imgW="6096224" imgH="4067251" progId="MSGraph.Chart.8">
                  <p:embed followColorScheme="full"/>
                </p:oleObj>
              </mc:Choice>
              <mc:Fallback>
                <p:oleObj name="Chart" r:id="rId4" imgW="6096224" imgH="4067251" progId="MSGraph.Chart.8">
                  <p:embed followColorScheme="full"/>
                  <p:pic>
                    <p:nvPicPr>
                      <p:cNvPr id="0" name=""/>
                      <p:cNvPicPr>
                        <a:picLocks noChangeAspect="1" noChangeArrowheads="1"/>
                      </p:cNvPicPr>
                      <p:nvPr/>
                    </p:nvPicPr>
                    <p:blipFill>
                      <a:blip r:embed="rId5"/>
                      <a:srcRect/>
                      <a:stretch>
                        <a:fillRect/>
                      </a:stretch>
                    </p:blipFill>
                    <p:spPr bwMode="auto">
                      <a:xfrm>
                        <a:off x="1981200" y="1295401"/>
                        <a:ext cx="7924800" cy="528637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0" name="Text Box 3"/>
          <p:cNvSpPr txBox="1">
            <a:spLocks noChangeArrowheads="1"/>
          </p:cNvSpPr>
          <p:nvPr/>
        </p:nvSpPr>
        <p:spPr bwMode="auto">
          <a:xfrm>
            <a:off x="1905000" y="174625"/>
            <a:ext cx="8229600" cy="984250"/>
          </a:xfrm>
          <a:prstGeom prst="rect">
            <a:avLst/>
          </a:prstGeom>
          <a:solidFill>
            <a:srgbClr val="E0EAB4"/>
          </a:solidFill>
          <a:ln w="3810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a:t>GROWTH IN UNION MEMBERSHIP UNDER FDR</a:t>
            </a:r>
          </a:p>
        </p:txBody>
      </p:sp>
    </p:spTree>
    <p:extLst>
      <p:ext uri="{BB962C8B-B14F-4D97-AF65-F5344CB8AC3E}">
        <p14:creationId xmlns:p14="http://schemas.microsoft.com/office/powerpoint/2010/main" val="21527840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AD0ABE89-BF1D-452F-A6F7-441758512153}" type="slidenum">
              <a:rPr lang="en-US" sz="1400" b="0">
                <a:latin typeface="Arial" panose="020B0604020202020204" pitchFamily="34" charset="0"/>
              </a:rPr>
              <a:pPr eaLnBrk="1" hangingPunct="1"/>
              <a:t>63</a:t>
            </a:fld>
            <a:endParaRPr lang="en-US" sz="1400" b="0">
              <a:latin typeface="Arial" panose="020B0604020202020204" pitchFamily="34" charset="0"/>
            </a:endParaRPr>
          </a:p>
        </p:txBody>
      </p:sp>
      <p:sp>
        <p:nvSpPr>
          <p:cNvPr id="107523" name="Text Box 2"/>
          <p:cNvSpPr txBox="1">
            <a:spLocks noChangeArrowheads="1"/>
          </p:cNvSpPr>
          <p:nvPr/>
        </p:nvSpPr>
        <p:spPr bwMode="auto">
          <a:xfrm>
            <a:off x="1752600" y="209550"/>
            <a:ext cx="8686800" cy="476250"/>
          </a:xfrm>
          <a:prstGeom prst="rect">
            <a:avLst/>
          </a:prstGeom>
          <a:solidFill>
            <a:srgbClr val="EDC187"/>
          </a:solidFill>
          <a:ln w="1905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t>ELECTION OF 1936</a:t>
            </a:r>
          </a:p>
        </p:txBody>
      </p:sp>
      <p:pic>
        <p:nvPicPr>
          <p:cNvPr id="107524" name="Picture 3" descr="election1936map"/>
          <p:cNvPicPr>
            <a:picLocks noChangeAspect="1" noChangeArrowheads="1"/>
          </p:cNvPicPr>
          <p:nvPr/>
        </p:nvPicPr>
        <p:blipFill>
          <a:blip r:embed="rId3">
            <a:extLst>
              <a:ext uri="{28A0092B-C50C-407E-A947-70E740481C1C}">
                <a14:useLocalDpi xmlns:a14="http://schemas.microsoft.com/office/drawing/2010/main" val="0"/>
              </a:ext>
            </a:extLst>
          </a:blip>
          <a:srcRect l="5217" b="2406"/>
          <a:stretch>
            <a:fillRect/>
          </a:stretch>
        </p:blipFill>
        <p:spPr bwMode="auto">
          <a:xfrm>
            <a:off x="1905000" y="968376"/>
            <a:ext cx="8458200" cy="53562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7525" name="Text Box 4">
            <a:hlinkClick r:id="rId4" action="ppaction://hlinksldjump"/>
          </p:cNvPr>
          <p:cNvSpPr txBox="1">
            <a:spLocks noChangeArrowheads="1"/>
          </p:cNvSpPr>
          <p:nvPr/>
        </p:nvSpPr>
        <p:spPr bwMode="auto">
          <a:xfrm>
            <a:off x="1524000" y="6461126"/>
            <a:ext cx="381000" cy="396875"/>
          </a:xfrm>
          <a:prstGeom prst="rect">
            <a:avLst/>
          </a:prstGeom>
          <a:solidFill>
            <a:srgbClr val="99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a:p>
        </p:txBody>
      </p:sp>
    </p:spTree>
    <p:extLst>
      <p:ext uri="{BB962C8B-B14F-4D97-AF65-F5344CB8AC3E}">
        <p14:creationId xmlns:p14="http://schemas.microsoft.com/office/powerpoint/2010/main" val="14721799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418529BF-8769-4947-887C-A68755C88BCE}" type="slidenum">
              <a:rPr lang="en-US" sz="1400" b="0">
                <a:latin typeface="Arial" panose="020B0604020202020204" pitchFamily="34" charset="0"/>
              </a:rPr>
              <a:pPr eaLnBrk="1" hangingPunct="1"/>
              <a:t>64</a:t>
            </a:fld>
            <a:endParaRPr lang="en-US" sz="1400" b="0">
              <a:latin typeface="Arial" panose="020B0604020202020204" pitchFamily="34" charset="0"/>
            </a:endParaRPr>
          </a:p>
        </p:txBody>
      </p:sp>
      <p:sp>
        <p:nvSpPr>
          <p:cNvPr id="109571" name="Text Box 2"/>
          <p:cNvSpPr txBox="1">
            <a:spLocks noChangeArrowheads="1"/>
          </p:cNvSpPr>
          <p:nvPr/>
        </p:nvSpPr>
        <p:spPr bwMode="auto">
          <a:xfrm>
            <a:off x="1524000" y="685801"/>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b="0"/>
          </a:p>
        </p:txBody>
      </p:sp>
      <p:sp>
        <p:nvSpPr>
          <p:cNvPr id="109572" name="Text Box 3"/>
          <p:cNvSpPr txBox="1">
            <a:spLocks noChangeArrowheads="1"/>
          </p:cNvSpPr>
          <p:nvPr/>
        </p:nvSpPr>
        <p:spPr bwMode="auto">
          <a:xfrm>
            <a:off x="290287" y="152400"/>
            <a:ext cx="11364684" cy="4478149"/>
          </a:xfrm>
          <a:prstGeom prst="rect">
            <a:avLst/>
          </a:prstGeom>
          <a:gradFill rotWithShape="1">
            <a:gsLst>
              <a:gs pos="0">
                <a:srgbClr val="8488C4"/>
              </a:gs>
              <a:gs pos="53000">
                <a:srgbClr val="D4DEFF"/>
              </a:gs>
              <a:gs pos="83000">
                <a:srgbClr val="D4DEFF"/>
              </a:gs>
              <a:gs pos="100000">
                <a:srgbClr val="96AB94"/>
              </a:gs>
            </a:gsLst>
            <a:lin ang="5400000" scaled="1"/>
          </a:gradFill>
          <a:ln w="38100" algn="ctr">
            <a:solidFill>
              <a:srgbClr val="CC0066"/>
            </a:solidFill>
            <a:miter lim="800000"/>
            <a:headEnd/>
            <a:tailEnd/>
          </a:ln>
        </p:spPr>
        <p:txBody>
          <a:bodyPr wrap="square">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dirty="0"/>
              <a:t>FDR AND THE SUPREME COURT: 1937</a:t>
            </a:r>
          </a:p>
          <a:p>
            <a:pPr eaLnBrk="1" hangingPunct="1"/>
            <a:r>
              <a:rPr lang="en-US" sz="2800" dirty="0"/>
              <a:t>“COURT PACKING SCHEME”</a:t>
            </a:r>
          </a:p>
          <a:p>
            <a:pPr eaLnBrk="1" hangingPunct="1"/>
            <a:endParaRPr lang="en-US" sz="900" dirty="0"/>
          </a:p>
          <a:p>
            <a:pPr marL="342900" indent="-342900" algn="l" eaLnBrk="1" hangingPunct="1">
              <a:buSzPct val="260000"/>
              <a:buFont typeface="Arial" panose="020B0604020202020204" pitchFamily="34" charset="0"/>
              <a:buChar char="•"/>
            </a:pPr>
            <a:r>
              <a:rPr lang="en-US" b="0" dirty="0" smtClean="0"/>
              <a:t>THE </a:t>
            </a:r>
            <a:r>
              <a:rPr lang="en-US" b="0" dirty="0"/>
              <a:t>SUPREME COURT HAD DECLARED FIVE NEW DEAL 	PROGRAMS UNCONSTITUTIONAL IN 1935.</a:t>
            </a:r>
          </a:p>
          <a:p>
            <a:pPr marL="342900" indent="-342900" algn="l" eaLnBrk="1" hangingPunct="1">
              <a:buSzPct val="260000"/>
              <a:buFont typeface="Arial" panose="020B0604020202020204" pitchFamily="34" charset="0"/>
              <a:buChar char="•"/>
            </a:pPr>
            <a:r>
              <a:rPr lang="en-US" b="0" dirty="0" smtClean="0"/>
              <a:t>IN </a:t>
            </a:r>
            <a:r>
              <a:rPr lang="en-US" b="0" dirty="0"/>
              <a:t>1936,THE COURT STRUCK DOWN FOUR OTHER NEW 	DEAL INITIATIVES.</a:t>
            </a:r>
          </a:p>
          <a:p>
            <a:pPr marL="342900" indent="-342900" algn="l" eaLnBrk="1" hangingPunct="1">
              <a:buSzPct val="260000"/>
              <a:buFont typeface="Arial" panose="020B0604020202020204" pitchFamily="34" charset="0"/>
              <a:buChar char="•"/>
            </a:pPr>
            <a:r>
              <a:rPr lang="en-US" b="0" dirty="0" smtClean="0"/>
              <a:t>FDR </a:t>
            </a:r>
            <a:r>
              <a:rPr lang="en-US" b="0" dirty="0"/>
              <a:t>BEGAN TO SEE THE SUPREME COURT AS AN ENEMY OF 	THE NEW DEAL AND HIS ATTEMPTS TO END THE 	DEPRESSION.</a:t>
            </a:r>
          </a:p>
          <a:p>
            <a:pPr marL="342900" indent="-342900" algn="l" eaLnBrk="1" hangingPunct="1">
              <a:buSzPct val="260000"/>
              <a:buFont typeface="Arial" panose="020B0604020202020204" pitchFamily="34" charset="0"/>
              <a:buChar char="•"/>
            </a:pPr>
            <a:r>
              <a:rPr lang="en-US" b="0" dirty="0" smtClean="0"/>
              <a:t>TO </a:t>
            </a:r>
            <a:r>
              <a:rPr lang="en-US" b="0" dirty="0"/>
              <a:t>COUNTER THE SUPREME COURT'S NEGATIVE RULINGS 	HE 	PROPOSED WHAT BECAME KNOWN AS THE “COURT 	PACKING SCHEME” WHICH WAS A PLAN TO INCREASE THE </a:t>
            </a:r>
            <a:r>
              <a:rPr lang="en-US" b="0" dirty="0" smtClean="0"/>
              <a:t>NUMBER </a:t>
            </a:r>
            <a:r>
              <a:rPr lang="en-US" b="0" dirty="0"/>
              <a:t>OF FRIENDLY JUSTICES ON THE SUPREME COURT.</a:t>
            </a:r>
          </a:p>
          <a:p>
            <a:pPr marL="342900" indent="-342900" algn="l" eaLnBrk="1" hangingPunct="1">
              <a:buSzPct val="260000"/>
              <a:buFont typeface="Arial" panose="020B0604020202020204" pitchFamily="34" charset="0"/>
              <a:buChar char="•"/>
            </a:pPr>
            <a:r>
              <a:rPr lang="en-US" b="0" dirty="0"/>
              <a:t>THE POLITICAL CARTOONS ON THE FOLLOWING SLIDES 	TRACE THE EVOLUTION OF FDR’S STRUGGLE TO BRING 	THE COURT UNDER WHAT SOME CALLED HIS CONTROL.</a:t>
            </a:r>
          </a:p>
        </p:txBody>
      </p:sp>
    </p:spTree>
    <p:extLst>
      <p:ext uri="{BB962C8B-B14F-4D97-AF65-F5344CB8AC3E}">
        <p14:creationId xmlns:p14="http://schemas.microsoft.com/office/powerpoint/2010/main" val="1226667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550E7700-187C-40A0-BFA2-7DF2FD58C369}" type="slidenum">
              <a:rPr lang="en-US" sz="1400" b="0">
                <a:latin typeface="Arial" panose="020B0604020202020204" pitchFamily="34" charset="0"/>
              </a:rPr>
              <a:pPr eaLnBrk="1" hangingPunct="1"/>
              <a:t>65</a:t>
            </a:fld>
            <a:endParaRPr lang="en-US" sz="1400" b="0">
              <a:latin typeface="Arial" panose="020B0604020202020204" pitchFamily="34" charset="0"/>
            </a:endParaRPr>
          </a:p>
        </p:txBody>
      </p:sp>
      <p:sp>
        <p:nvSpPr>
          <p:cNvPr id="287746" name="Text Box 2"/>
          <p:cNvSpPr txBox="1">
            <a:spLocks noChangeArrowheads="1"/>
          </p:cNvSpPr>
          <p:nvPr/>
        </p:nvSpPr>
        <p:spPr bwMode="auto">
          <a:xfrm>
            <a:off x="1828800" y="123826"/>
            <a:ext cx="8686800" cy="461665"/>
          </a:xfrm>
          <a:prstGeom prst="rect">
            <a:avLst/>
          </a:prstGeom>
          <a:gradFill rotWithShape="1">
            <a:gsLst>
              <a:gs pos="0">
                <a:schemeClr val="accent1"/>
              </a:gs>
              <a:gs pos="100000">
                <a:schemeClr val="accent1">
                  <a:gamma/>
                  <a:tint val="0"/>
                  <a:invGamma/>
                </a:schemeClr>
              </a:gs>
            </a:gsLst>
            <a:lin ang="5400000" scaled="1"/>
          </a:gradFill>
          <a:ln w="28575" algn="ctr">
            <a:solidFill>
              <a:schemeClr val="tx1"/>
            </a:solidFill>
            <a:miter lim="800000"/>
            <a:headEnd/>
            <a:tailEnd/>
          </a:ln>
          <a:effectLst/>
        </p:spPr>
        <p:txBody>
          <a:bodyPr>
            <a:spAutoFit/>
          </a:bodyPr>
          <a:lstStyle/>
          <a:p>
            <a:pPr>
              <a:defRPr/>
            </a:pPr>
            <a:r>
              <a:rPr lang="en-US" sz="2400"/>
              <a:t>RECESSION IN THE FALL OF 1937</a:t>
            </a:r>
          </a:p>
        </p:txBody>
      </p:sp>
      <p:sp>
        <p:nvSpPr>
          <p:cNvPr id="112644" name="Text Box 3"/>
          <p:cNvSpPr txBox="1">
            <a:spLocks noChangeArrowheads="1"/>
          </p:cNvSpPr>
          <p:nvPr/>
        </p:nvSpPr>
        <p:spPr bwMode="auto">
          <a:xfrm>
            <a:off x="1828800" y="685801"/>
            <a:ext cx="8686800" cy="5324535"/>
          </a:xfrm>
          <a:prstGeom prst="rect">
            <a:avLst/>
          </a:prstGeom>
          <a:solidFill>
            <a:schemeClr val="bg1"/>
          </a:solidFill>
          <a:ln w="3810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buSzPct val="200000"/>
              <a:buFontTx/>
              <a:buBlip>
                <a:blip r:embed="rId2"/>
              </a:buBlip>
            </a:pPr>
            <a:r>
              <a:rPr lang="en-US" b="0"/>
              <a:t> </a:t>
            </a:r>
            <a:r>
              <a:rPr lang="en-US">
                <a:solidFill>
                  <a:srgbClr val="326D05"/>
                </a:solidFill>
              </a:rPr>
              <a:t>FDR WAS WEAKENED POLITICALLY BY THE FIGHT OVER 	THE SUPREME COURT AND FOUND IT HARDER TO 	DEAL WITH CONGRESS</a:t>
            </a:r>
          </a:p>
          <a:p>
            <a:pPr algn="l" eaLnBrk="1" hangingPunct="1">
              <a:buSzPct val="200000"/>
              <a:buFontTx/>
              <a:buBlip>
                <a:blip r:embed="rId2"/>
              </a:buBlip>
            </a:pPr>
            <a:r>
              <a:rPr lang="en-US" b="0"/>
              <a:t> </a:t>
            </a:r>
            <a:r>
              <a:rPr lang="en-US" b="0">
                <a:solidFill>
                  <a:schemeClr val="hlink"/>
                </a:solidFill>
              </a:rPr>
              <a:t>THERE WAS STILL HIGH UNEMPLOYMENT AND MILLIONS 	WERE STILL SURVIVING ON GOVERNMENT RELIEF 	PAYMENTS</a:t>
            </a:r>
          </a:p>
          <a:p>
            <a:pPr algn="l" eaLnBrk="1" hangingPunct="1">
              <a:buSzPct val="200000"/>
              <a:buFontTx/>
              <a:buBlip>
                <a:blip r:embed="rId2"/>
              </a:buBlip>
            </a:pPr>
            <a:r>
              <a:rPr lang="en-US" b="0"/>
              <a:t> </a:t>
            </a:r>
            <a:r>
              <a:rPr lang="en-US" b="0">
                <a:solidFill>
                  <a:schemeClr val="folHlink"/>
                </a:solidFill>
              </a:rPr>
              <a:t>HUGE BUDGET DEFICITS WERE PILING UP</a:t>
            </a:r>
          </a:p>
          <a:p>
            <a:pPr algn="l" eaLnBrk="1" hangingPunct="1">
              <a:buSzPct val="200000"/>
              <a:buFontTx/>
              <a:buBlip>
                <a:blip r:embed="rId2"/>
              </a:buBlip>
            </a:pPr>
            <a:r>
              <a:rPr lang="en-US" b="0"/>
              <a:t> </a:t>
            </a:r>
            <a:r>
              <a:rPr lang="en-US" b="0">
                <a:solidFill>
                  <a:srgbClr val="A9A3FB"/>
                </a:solidFill>
              </a:rPr>
              <a:t>IN JUNE OF 1937, CONCERNED OVER THE DEFICITS, FDR HAD 	CONGRESS CUT SPENDING FOR GOVERNMENT ANTI-	DEPRESSION MEASURES INCLUDING PUBLIC 	EMPLOYMENT TO SUCCESSFULLY BALANCE THE BUDGET</a:t>
            </a:r>
          </a:p>
          <a:p>
            <a:pPr algn="l" eaLnBrk="1" hangingPunct="1">
              <a:buSzPct val="200000"/>
              <a:buFontTx/>
              <a:buBlip>
                <a:blip r:embed="rId2"/>
              </a:buBlip>
            </a:pPr>
            <a:r>
              <a:rPr lang="en-US" b="0"/>
              <a:t> </a:t>
            </a:r>
            <a:r>
              <a:rPr lang="en-US" b="0">
                <a:solidFill>
                  <a:srgbClr val="CC9900"/>
                </a:solidFill>
              </a:rPr>
              <a:t>THE RESULT WAS A SEVERE RECESSION WITH THE STOCK 	MARKET CRASHING AND 10 MILLION WORKERS LOSING 	THEIR JOBS</a:t>
            </a:r>
          </a:p>
          <a:p>
            <a:pPr algn="l" eaLnBrk="1" hangingPunct="1">
              <a:buSzPct val="200000"/>
              <a:buFontTx/>
              <a:buBlip>
                <a:blip r:embed="rId2"/>
              </a:buBlip>
            </a:pPr>
            <a:r>
              <a:rPr lang="en-US" b="0"/>
              <a:t> </a:t>
            </a:r>
            <a:r>
              <a:rPr lang="en-US" b="0">
                <a:solidFill>
                  <a:srgbClr val="CC0066"/>
                </a:solidFill>
              </a:rPr>
              <a:t>FDR WAS FORCED TO QUICKLY POUR MONEY INTO 	PROGRAMS SUCH AS CCC AND WPA TO ALLEVIATE THE 	RECESSION</a:t>
            </a:r>
          </a:p>
        </p:txBody>
      </p:sp>
    </p:spTree>
    <p:extLst>
      <p:ext uri="{BB962C8B-B14F-4D97-AF65-F5344CB8AC3E}">
        <p14:creationId xmlns:p14="http://schemas.microsoft.com/office/powerpoint/2010/main" val="443539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D1BA944A-9406-4D0E-BB81-84DFC922B6CA}" type="slidenum">
              <a:rPr lang="en-US" sz="1400" b="0">
                <a:latin typeface="Arial" panose="020B0604020202020204" pitchFamily="34" charset="0"/>
              </a:rPr>
              <a:pPr eaLnBrk="1" hangingPunct="1"/>
              <a:t>66</a:t>
            </a:fld>
            <a:endParaRPr lang="en-US" sz="1400" b="0">
              <a:latin typeface="Arial" panose="020B0604020202020204" pitchFamily="34" charset="0"/>
            </a:endParaRPr>
          </a:p>
        </p:txBody>
      </p:sp>
      <p:pic>
        <p:nvPicPr>
          <p:cNvPr id="114691" name="Picture 2" descr="DROUGH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3159" t="7603" r="1053" b="-343"/>
          <a:stretch>
            <a:fillRect/>
          </a:stretch>
        </p:blipFill>
        <p:spPr>
          <a:xfrm>
            <a:off x="1600200" y="766764"/>
            <a:ext cx="9067800" cy="6015037"/>
          </a:xfrm>
          <a:noFill/>
        </p:spPr>
      </p:pic>
      <p:sp>
        <p:nvSpPr>
          <p:cNvPr id="114692" name="Text Box 3"/>
          <p:cNvSpPr txBox="1">
            <a:spLocks noChangeArrowheads="1"/>
          </p:cNvSpPr>
          <p:nvPr/>
        </p:nvSpPr>
        <p:spPr bwMode="auto">
          <a:xfrm>
            <a:off x="2438400" y="61913"/>
            <a:ext cx="7696200" cy="523220"/>
          </a:xfrm>
          <a:prstGeom prst="rect">
            <a:avLst/>
          </a:prstGeom>
          <a:solidFill>
            <a:srgbClr val="E1F2F3"/>
          </a:solidFill>
          <a:ln w="28575"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a:t>DROUGHT STRIKES </a:t>
            </a:r>
          </a:p>
        </p:txBody>
      </p:sp>
    </p:spTree>
    <p:extLst>
      <p:ext uri="{BB962C8B-B14F-4D97-AF65-F5344CB8AC3E}">
        <p14:creationId xmlns:p14="http://schemas.microsoft.com/office/powerpoint/2010/main" val="19264454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997D4A21-4145-46EF-9E9E-23C747BC884C}" type="slidenum">
              <a:rPr lang="en-US" sz="1400" b="0">
                <a:latin typeface="Arial" panose="020B0604020202020204" pitchFamily="34" charset="0"/>
              </a:rPr>
              <a:pPr eaLnBrk="1" hangingPunct="1"/>
              <a:t>67</a:t>
            </a:fld>
            <a:endParaRPr lang="en-US" sz="1400" b="0">
              <a:latin typeface="Arial" panose="020B0604020202020204" pitchFamily="34" charset="0"/>
            </a:endParaRPr>
          </a:p>
        </p:txBody>
      </p:sp>
      <p:graphicFrame>
        <p:nvGraphicFramePr>
          <p:cNvPr id="291842" name="Group 2"/>
          <p:cNvGraphicFramePr>
            <a:graphicFrameLocks noGrp="1"/>
          </p:cNvGraphicFramePr>
          <p:nvPr/>
        </p:nvGraphicFramePr>
        <p:xfrm>
          <a:off x="4818063" y="1038225"/>
          <a:ext cx="2916242" cy="4916872"/>
        </p:xfrm>
        <a:graphic>
          <a:graphicData uri="http://schemas.openxmlformats.org/drawingml/2006/table">
            <a:tbl>
              <a:tblPr/>
              <a:tblGrid>
                <a:gridCol w="208303"/>
                <a:gridCol w="208303"/>
                <a:gridCol w="208303"/>
                <a:gridCol w="208303"/>
                <a:gridCol w="208303"/>
                <a:gridCol w="208303"/>
                <a:gridCol w="208303"/>
                <a:gridCol w="208303"/>
                <a:gridCol w="208303"/>
                <a:gridCol w="208303"/>
                <a:gridCol w="208303"/>
                <a:gridCol w="208303"/>
                <a:gridCol w="208303"/>
                <a:gridCol w="208303"/>
              </a:tblGrid>
              <a:tr h="748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Year</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Jan</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Feb</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Mar</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Apr</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May</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Jun</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Jul</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Aug</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Sep</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Oct</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Nov</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Dec</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Ann</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cap="flat">
                      <a:noFill/>
                    </a:lnR>
                    <a:lnT cap="flat">
                      <a:noFill/>
                    </a:lnT>
                    <a:lnB>
                      <a:noFill/>
                    </a:lnB>
                    <a:lnTlToBr>
                      <a:noFill/>
                    </a:lnTlToBr>
                    <a:lnBlToTr>
                      <a:noFill/>
                    </a:lnBlToTr>
                    <a:noFill/>
                  </a:tcPr>
                </a:tc>
              </a:tr>
              <a:tr h="9113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1930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5.51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3.81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1.48</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1.12</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3.49</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1.38</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2.65</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2.09</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1.41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1.87</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2.99</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2.70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30.50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cap="flat">
                      <a:noFill/>
                    </a:lnR>
                    <a:lnT>
                      <a:noFill/>
                    </a:lnT>
                    <a:lnB>
                      <a:noFill/>
                    </a:lnB>
                    <a:lnTlToBr>
                      <a:noFill/>
                    </a:lnTlToBr>
                    <a:lnBlToTr>
                      <a:noFill/>
                    </a:lnBlToTr>
                    <a:noFill/>
                  </a:tcPr>
                </a:tc>
              </a:tr>
              <a:tr h="9113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1931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2.11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3.82</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4.30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3.85</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1.14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3.68</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1.59</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6.23</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2.35</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2.03</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4.30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7.94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43.34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cap="flat">
                      <a:noFill/>
                    </a:lnR>
                    <a:lnT>
                      <a:noFill/>
                    </a:lnT>
                    <a:lnB>
                      <a:noFill/>
                    </a:lnB>
                    <a:lnTlToBr>
                      <a:noFill/>
                    </a:lnTlToBr>
                    <a:lnBlToTr>
                      <a:noFill/>
                    </a:lnBlToTr>
                    <a:noFill/>
                  </a:tcPr>
                </a:tc>
              </a:tr>
              <a:tr h="22133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Avg.</a:t>
                      </a:r>
                      <a:br>
                        <a:rPr kumimoji="0" lang="en-US" sz="1100" b="0" i="0" u="none" strike="noStrike" cap="none" normalizeH="0" baseline="0" smtClean="0">
                          <a:ln>
                            <a:noFill/>
                          </a:ln>
                          <a:solidFill>
                            <a:schemeClr val="tx1"/>
                          </a:solidFill>
                          <a:effectLst/>
                          <a:latin typeface="Arial Unicode MS" pitchFamily="34" charset="-128"/>
                        </a:rPr>
                      </a:br>
                      <a:r>
                        <a:rPr kumimoji="0" lang="en-US" sz="1100" b="0" i="0" u="none" strike="noStrike" cap="none" normalizeH="0" baseline="0" smtClean="0">
                          <a:ln>
                            <a:noFill/>
                          </a:ln>
                          <a:solidFill>
                            <a:schemeClr val="tx1"/>
                          </a:solidFill>
                          <a:effectLst/>
                          <a:latin typeface="Arial Unicode MS" pitchFamily="34" charset="-128"/>
                        </a:rPr>
                        <a:t>1900-</a:t>
                      </a:r>
                      <a:br>
                        <a:rPr kumimoji="0" lang="en-US" sz="1100" b="0" i="0" u="none" strike="noStrike" cap="none" normalizeH="0" baseline="0" smtClean="0">
                          <a:ln>
                            <a:noFill/>
                          </a:ln>
                          <a:solidFill>
                            <a:schemeClr val="tx1"/>
                          </a:solidFill>
                          <a:effectLst/>
                          <a:latin typeface="Arial Unicode MS" pitchFamily="34" charset="-128"/>
                        </a:rPr>
                      </a:br>
                      <a:r>
                        <a:rPr kumimoji="0" lang="en-US" sz="1100" b="0" i="0" u="none" strike="noStrike" cap="none" normalizeH="0" baseline="0" smtClean="0">
                          <a:ln>
                            <a:noFill/>
                          </a:ln>
                          <a:solidFill>
                            <a:schemeClr val="tx1"/>
                          </a:solidFill>
                          <a:effectLst/>
                          <a:latin typeface="Arial Unicode MS" pitchFamily="34" charset="-128"/>
                        </a:rPr>
                        <a:t>1929</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4.78</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3.50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5.00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4.32</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4.34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4.10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4.01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3.64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3.52</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3.28</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3.75</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4.94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48.42</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cap="flat">
                      <a:noFill/>
                    </a:lnR>
                    <a:lnT>
                      <a:noFill/>
                    </a:lnT>
                    <a:lnB cap="flat">
                      <a:noFill/>
                    </a:lnB>
                    <a:lnTlToBr>
                      <a:noFill/>
                    </a:lnTlToBr>
                    <a:lnBlToTr>
                      <a:noFill/>
                    </a:lnBlToTr>
                    <a:noFill/>
                  </a:tcPr>
                </a:tc>
              </a:tr>
            </a:tbl>
          </a:graphicData>
        </a:graphic>
      </p:graphicFrame>
      <p:graphicFrame>
        <p:nvGraphicFramePr>
          <p:cNvPr id="291903" name="Group 63"/>
          <p:cNvGraphicFramePr>
            <a:graphicFrameLocks noGrp="1"/>
          </p:cNvGraphicFramePr>
          <p:nvPr/>
        </p:nvGraphicFramePr>
        <p:xfrm>
          <a:off x="4818063" y="1038225"/>
          <a:ext cx="2916242" cy="4916872"/>
        </p:xfrm>
        <a:graphic>
          <a:graphicData uri="http://schemas.openxmlformats.org/drawingml/2006/table">
            <a:tbl>
              <a:tblPr/>
              <a:tblGrid>
                <a:gridCol w="208303"/>
                <a:gridCol w="208303"/>
                <a:gridCol w="208303"/>
                <a:gridCol w="208303"/>
                <a:gridCol w="208303"/>
                <a:gridCol w="208303"/>
                <a:gridCol w="208303"/>
                <a:gridCol w="208303"/>
                <a:gridCol w="208303"/>
                <a:gridCol w="208303"/>
                <a:gridCol w="208303"/>
                <a:gridCol w="208303"/>
                <a:gridCol w="208303"/>
                <a:gridCol w="208303"/>
              </a:tblGrid>
              <a:tr h="748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Year</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Jan</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Feb</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Mar</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Apr</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May</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Jun</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Jul</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Aug</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Sep</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Oct</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Nov</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Dec</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Unicode MS" pitchFamily="34" charset="-128"/>
                        </a:rPr>
                        <a:t>Ann</a:t>
                      </a:r>
                      <a:endParaRPr kumimoji="0" lang="en-US" sz="1900" b="0" i="0" u="none" strike="noStrike" cap="none" normalizeH="0" baseline="0" smtClean="0">
                        <a:ln>
                          <a:noFill/>
                        </a:ln>
                        <a:solidFill>
                          <a:schemeClr val="tx1"/>
                        </a:solidFill>
                        <a:effectLst/>
                        <a:latin typeface="Arial" charset="0"/>
                      </a:endParaRPr>
                    </a:p>
                  </a:txBody>
                  <a:tcPr marL="91450" marR="91450" marT="48824" marB="48824" anchor="ctr" horzOverflow="overflow">
                    <a:lnL>
                      <a:noFill/>
                    </a:lnL>
                    <a:lnR cap="flat">
                      <a:noFill/>
                    </a:lnR>
                    <a:lnT cap="flat">
                      <a:noFill/>
                    </a:lnT>
                    <a:lnB>
                      <a:noFill/>
                    </a:lnB>
                    <a:lnTlToBr>
                      <a:noFill/>
                    </a:lnTlToBr>
                    <a:lnBlToTr>
                      <a:noFill/>
                    </a:lnBlToTr>
                    <a:noFill/>
                  </a:tcPr>
                </a:tc>
              </a:tr>
              <a:tr h="9113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1930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5.51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3.81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1.48</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1.12</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3.49</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1.38</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2.65</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2.09</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1.41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1.87</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2.99</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2.70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30.50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cap="flat">
                      <a:noFill/>
                    </a:lnR>
                    <a:lnT>
                      <a:noFill/>
                    </a:lnT>
                    <a:lnB>
                      <a:noFill/>
                    </a:lnB>
                    <a:lnTlToBr>
                      <a:noFill/>
                    </a:lnTlToBr>
                    <a:lnBlToTr>
                      <a:noFill/>
                    </a:lnBlToTr>
                    <a:noFill/>
                  </a:tcPr>
                </a:tc>
              </a:tr>
              <a:tr h="9113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1931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2.11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3.82</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4.30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3.85</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1.14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3.68</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1.59</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6.23</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2.35</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2.03</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4.30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7.94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43.34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cap="flat">
                      <a:noFill/>
                    </a:lnR>
                    <a:lnT>
                      <a:noFill/>
                    </a:lnT>
                    <a:lnB>
                      <a:noFill/>
                    </a:lnB>
                    <a:lnTlToBr>
                      <a:noFill/>
                    </a:lnTlToBr>
                    <a:lnBlToTr>
                      <a:noFill/>
                    </a:lnBlToTr>
                    <a:noFill/>
                  </a:tcPr>
                </a:tc>
              </a:tr>
              <a:tr h="22133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Avg.</a:t>
                      </a:r>
                      <a:br>
                        <a:rPr kumimoji="0" lang="en-US" sz="1100" b="0" i="0" u="none" strike="noStrike" cap="none" normalizeH="0" baseline="0" smtClean="0">
                          <a:ln>
                            <a:noFill/>
                          </a:ln>
                          <a:solidFill>
                            <a:schemeClr val="tx1"/>
                          </a:solidFill>
                          <a:effectLst/>
                          <a:latin typeface="Arial Unicode MS" pitchFamily="34" charset="-128"/>
                        </a:rPr>
                      </a:br>
                      <a:r>
                        <a:rPr kumimoji="0" lang="en-US" sz="1100" b="0" i="0" u="none" strike="noStrike" cap="none" normalizeH="0" baseline="0" smtClean="0">
                          <a:ln>
                            <a:noFill/>
                          </a:ln>
                          <a:solidFill>
                            <a:schemeClr val="tx1"/>
                          </a:solidFill>
                          <a:effectLst/>
                          <a:latin typeface="Arial Unicode MS" pitchFamily="34" charset="-128"/>
                        </a:rPr>
                        <a:t>1900-</a:t>
                      </a:r>
                      <a:br>
                        <a:rPr kumimoji="0" lang="en-US" sz="1100" b="0" i="0" u="none" strike="noStrike" cap="none" normalizeH="0" baseline="0" smtClean="0">
                          <a:ln>
                            <a:noFill/>
                          </a:ln>
                          <a:solidFill>
                            <a:schemeClr val="tx1"/>
                          </a:solidFill>
                          <a:effectLst/>
                          <a:latin typeface="Arial Unicode MS" pitchFamily="34" charset="-128"/>
                        </a:rPr>
                      </a:br>
                      <a:r>
                        <a:rPr kumimoji="0" lang="en-US" sz="1100" b="0" i="0" u="none" strike="noStrike" cap="none" normalizeH="0" baseline="0" smtClean="0">
                          <a:ln>
                            <a:noFill/>
                          </a:ln>
                          <a:solidFill>
                            <a:schemeClr val="tx1"/>
                          </a:solidFill>
                          <a:effectLst/>
                          <a:latin typeface="Arial Unicode MS" pitchFamily="34" charset="-128"/>
                        </a:rPr>
                        <a:t>1929</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4.78</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3.50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5.00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4.32</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4.34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4.10</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4.01</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3.64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3.52</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3.28</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3.75</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4.94</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Unicode MS" pitchFamily="34" charset="-128"/>
                        </a:rPr>
                        <a:t>48.42</a:t>
                      </a:r>
                      <a:endParaRPr kumimoji="0" lang="en-US" sz="1900" b="0" i="0" u="none" strike="noStrike" cap="none" normalizeH="0" baseline="0" smtClean="0">
                        <a:ln>
                          <a:noFill/>
                        </a:ln>
                        <a:solidFill>
                          <a:schemeClr val="tx1"/>
                        </a:solidFill>
                        <a:effectLst/>
                        <a:latin typeface="Arial" charset="0"/>
                      </a:endParaRPr>
                    </a:p>
                  </a:txBody>
                  <a:tcPr marL="91450" marR="91450" marT="48824" marB="48824" horzOverflow="overflow">
                    <a:lnL>
                      <a:noFill/>
                    </a:lnL>
                    <a:lnR cap="flat">
                      <a:noFill/>
                    </a:lnR>
                    <a:lnT>
                      <a:noFill/>
                    </a:lnT>
                    <a:lnB cap="flat">
                      <a:noFill/>
                    </a:lnB>
                    <a:lnTlToBr>
                      <a:noFill/>
                    </a:lnTlToBr>
                    <a:lnBlToTr>
                      <a:noFill/>
                    </a:lnBlToTr>
                    <a:noFill/>
                  </a:tcPr>
                </a:tc>
              </a:tr>
            </a:tbl>
          </a:graphicData>
        </a:graphic>
      </p:graphicFrame>
      <p:pic>
        <p:nvPicPr>
          <p:cNvPr id="115829" name="Picture 124" descr="DROUGHT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41350"/>
            <a:ext cx="8610600"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0536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446ED626-DFB7-44F2-A722-6C07F42448A7}" type="slidenum">
              <a:rPr lang="en-US" sz="1400" b="0">
                <a:latin typeface="Arial" panose="020B0604020202020204" pitchFamily="34" charset="0"/>
              </a:rPr>
              <a:pPr eaLnBrk="1" hangingPunct="1"/>
              <a:t>68</a:t>
            </a:fld>
            <a:endParaRPr lang="en-US" sz="1400" b="0">
              <a:latin typeface="Arial" panose="020B0604020202020204" pitchFamily="34" charset="0"/>
            </a:endParaRPr>
          </a:p>
        </p:txBody>
      </p:sp>
      <p:sp>
        <p:nvSpPr>
          <p:cNvPr id="117763" name="Text Box 2"/>
          <p:cNvSpPr txBox="1">
            <a:spLocks noChangeArrowheads="1"/>
          </p:cNvSpPr>
          <p:nvPr/>
        </p:nvSpPr>
        <p:spPr bwMode="auto">
          <a:xfrm>
            <a:off x="1981200" y="533401"/>
            <a:ext cx="8458200" cy="2554545"/>
          </a:xfrm>
          <a:prstGeom prst="rect">
            <a:avLst/>
          </a:prstGeom>
          <a:solidFill>
            <a:schemeClr val="bg2"/>
          </a:solidFill>
          <a:ln w="3810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algn="l" eaLnBrk="1" hangingPunct="1">
              <a:buSzPct val="170000"/>
              <a:buFont typeface="Wingdings" panose="05000000000000000000" pitchFamily="2" charset="2"/>
              <a:buChar char="v"/>
            </a:pPr>
            <a:r>
              <a:rPr lang="en-US"/>
              <a:t> THE DUST BOWL REFERS TO THE AREA WHICH WAS DEVASTATED FIRST BY DROUGHT THEN BY WIND</a:t>
            </a:r>
          </a:p>
          <a:p>
            <a:pPr algn="l" eaLnBrk="1" hangingPunct="1">
              <a:buSzPct val="170000"/>
              <a:buFont typeface="Wingdings" panose="05000000000000000000" pitchFamily="2" charset="2"/>
              <a:buChar char="v"/>
            </a:pPr>
            <a:r>
              <a:rPr lang="en-US"/>
              <a:t> CAUSED BY: </a:t>
            </a:r>
          </a:p>
          <a:p>
            <a:pPr algn="l" eaLnBrk="1" hangingPunct="1">
              <a:buSzPct val="170000"/>
              <a:buFont typeface="Wingdings" panose="05000000000000000000" pitchFamily="2" charset="2"/>
              <a:buChar char="v"/>
            </a:pPr>
            <a:r>
              <a:rPr lang="en-US"/>
              <a:t>POOR FARMING PRACTICES </a:t>
            </a:r>
          </a:p>
          <a:p>
            <a:pPr algn="l" eaLnBrk="1" hangingPunct="1">
              <a:buSzPct val="170000"/>
              <a:buFont typeface="Wingdings" panose="05000000000000000000" pitchFamily="2" charset="2"/>
              <a:buChar char="v"/>
            </a:pPr>
            <a:r>
              <a:rPr lang="en-US"/>
              <a:t> OVERGRAZING THAT DESTROYED DEEP ROOTED NATURAL GRASSES.   </a:t>
            </a:r>
          </a:p>
          <a:p>
            <a:pPr algn="l" eaLnBrk="1" hangingPunct="1">
              <a:buSzPct val="170000"/>
              <a:buFont typeface="Wingdings" panose="05000000000000000000" pitchFamily="2" charset="2"/>
              <a:buChar char="v"/>
            </a:pPr>
            <a:r>
              <a:rPr lang="en-US"/>
              <a:t>STRONG WINDS BLEW CROPS  AWAY IN CLOUDS OF “DUST”.</a:t>
            </a:r>
          </a:p>
        </p:txBody>
      </p:sp>
      <p:pic>
        <p:nvPicPr>
          <p:cNvPr id="117764" name="Picture 3" descr="DUSTSTORMTOW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3667126"/>
            <a:ext cx="7696200" cy="3190875"/>
          </a:xfrm>
          <a:noFill/>
        </p:spPr>
      </p:pic>
      <p:sp>
        <p:nvSpPr>
          <p:cNvPr id="117765" name="Text Box 4"/>
          <p:cNvSpPr txBox="1">
            <a:spLocks noChangeArrowheads="1"/>
          </p:cNvSpPr>
          <p:nvPr/>
        </p:nvSpPr>
        <p:spPr bwMode="auto">
          <a:xfrm>
            <a:off x="2819400" y="76200"/>
            <a:ext cx="6705600" cy="431800"/>
          </a:xfrm>
          <a:prstGeom prst="rect">
            <a:avLst/>
          </a:prstGeom>
          <a:solidFill>
            <a:srgbClr val="FBFBA3"/>
          </a:solidFill>
          <a:ln w="1905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100"/>
              <a:t>DUST BOWL</a:t>
            </a:r>
          </a:p>
        </p:txBody>
      </p:sp>
    </p:spTree>
    <p:extLst>
      <p:ext uri="{BB962C8B-B14F-4D97-AF65-F5344CB8AC3E}">
        <p14:creationId xmlns:p14="http://schemas.microsoft.com/office/powerpoint/2010/main" val="5319550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F5AFF4C0-6B64-48A8-94D2-BF9FE8F8910B}" type="slidenum">
              <a:rPr lang="en-US" sz="1400" b="0">
                <a:latin typeface="Arial" panose="020B0604020202020204" pitchFamily="34" charset="0"/>
              </a:rPr>
              <a:pPr eaLnBrk="1" hangingPunct="1"/>
              <a:t>69</a:t>
            </a:fld>
            <a:endParaRPr lang="en-US" sz="1400" b="0">
              <a:latin typeface="Arial" panose="020B0604020202020204" pitchFamily="34" charset="0"/>
            </a:endParaRPr>
          </a:p>
        </p:txBody>
      </p:sp>
      <p:sp>
        <p:nvSpPr>
          <p:cNvPr id="118787" name="Rectangle 2"/>
          <p:cNvSpPr>
            <a:spLocks noGrp="1" noChangeArrowheads="1"/>
          </p:cNvSpPr>
          <p:nvPr>
            <p:ph type="title"/>
          </p:nvPr>
        </p:nvSpPr>
        <p:spPr>
          <a:xfrm>
            <a:off x="1981200" y="152400"/>
            <a:ext cx="8229600" cy="1143000"/>
          </a:xfrm>
          <a:solidFill>
            <a:srgbClr val="FBFBA3"/>
          </a:solidFill>
          <a:ln w="28575">
            <a:solidFill>
              <a:schemeClr val="tx1"/>
            </a:solidFill>
            <a:miter lim="800000"/>
            <a:headEnd/>
            <a:tailEnd/>
          </a:ln>
        </p:spPr>
        <p:txBody>
          <a:bodyPr/>
          <a:lstStyle/>
          <a:p>
            <a:pPr eaLnBrk="1" hangingPunct="1"/>
            <a:r>
              <a:rPr lang="en-US" sz="3200" b="1">
                <a:solidFill>
                  <a:schemeClr val="tx1"/>
                </a:solidFill>
                <a:latin typeface="Verdana" panose="020B0604030504040204" pitchFamily="34" charset="0"/>
              </a:rPr>
              <a:t>WHERE DID THE DUSTBOWL TAKE PLACE ?</a:t>
            </a:r>
          </a:p>
        </p:txBody>
      </p:sp>
      <p:pic>
        <p:nvPicPr>
          <p:cNvPr id="118788" name="Picture 3" descr="dustbowl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417638"/>
            <a:ext cx="7086600" cy="5345112"/>
          </a:xfrm>
          <a:noFill/>
          <a:ln w="38100">
            <a:solidFill>
              <a:srgbClr val="000000"/>
            </a:solidFill>
            <a:miter lim="800000"/>
            <a:headEnd/>
            <a:tailEnd/>
          </a:ln>
        </p:spPr>
      </p:pic>
    </p:spTree>
    <p:extLst>
      <p:ext uri="{BB962C8B-B14F-4D97-AF65-F5344CB8AC3E}">
        <p14:creationId xmlns:p14="http://schemas.microsoft.com/office/powerpoint/2010/main" val="2957807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F7A73EE7-3FC8-4615-8E0B-DDAAE42677D5}" type="slidenum">
              <a:rPr lang="en-US" sz="1400" b="0">
                <a:latin typeface="Arial" panose="020B0604020202020204" pitchFamily="34" charset="0"/>
              </a:rPr>
              <a:pPr eaLnBrk="1" hangingPunct="1"/>
              <a:t>7</a:t>
            </a:fld>
            <a:endParaRPr lang="en-US" sz="1400" b="0">
              <a:latin typeface="Arial" panose="020B0604020202020204" pitchFamily="34" charset="0"/>
            </a:endParaRPr>
          </a:p>
        </p:txBody>
      </p:sp>
      <p:sp>
        <p:nvSpPr>
          <p:cNvPr id="23555" name="Rectangle 2"/>
          <p:cNvSpPr>
            <a:spLocks noChangeArrowheads="1"/>
          </p:cNvSpPr>
          <p:nvPr/>
        </p:nvSpPr>
        <p:spPr bwMode="auto">
          <a:xfrm>
            <a:off x="1752600" y="76200"/>
            <a:ext cx="8686800" cy="965200"/>
          </a:xfrm>
          <a:prstGeom prst="rect">
            <a:avLst/>
          </a:prstGeom>
          <a:solidFill>
            <a:srgbClr val="C89D8A"/>
          </a:solidFill>
          <a:ln w="19050">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spcBef>
                <a:spcPct val="0"/>
              </a:spcBef>
            </a:pPr>
            <a:r>
              <a:rPr lang="en-US" sz="2800"/>
              <a:t>STOCK MARKET CRASH AND FINANCIAL PANIC</a:t>
            </a:r>
          </a:p>
        </p:txBody>
      </p:sp>
      <p:pic>
        <p:nvPicPr>
          <p:cNvPr id="23556" name="Picture 3" descr="wall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3556000" cy="533400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4" descr="stockfloorcrash"/>
          <p:cNvPicPr>
            <a:picLocks noChangeAspect="1" noChangeArrowheads="1"/>
          </p:cNvPicPr>
          <p:nvPr/>
        </p:nvPicPr>
        <p:blipFill>
          <a:blip r:embed="rId4">
            <a:lum bright="36000" contrast="12000"/>
            <a:extLst>
              <a:ext uri="{28A0092B-C50C-407E-A947-70E740481C1C}">
                <a14:useLocalDpi xmlns:a14="http://schemas.microsoft.com/office/drawing/2010/main" val="0"/>
              </a:ext>
            </a:extLst>
          </a:blip>
          <a:srcRect/>
          <a:stretch>
            <a:fillRect/>
          </a:stretch>
        </p:blipFill>
        <p:spPr bwMode="auto">
          <a:xfrm>
            <a:off x="5562600" y="1325564"/>
            <a:ext cx="4876800" cy="38560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3558" name="Text Box 5"/>
          <p:cNvSpPr txBox="1">
            <a:spLocks noChangeArrowheads="1"/>
          </p:cNvSpPr>
          <p:nvPr/>
        </p:nvSpPr>
        <p:spPr bwMode="auto">
          <a:xfrm>
            <a:off x="5638800" y="5486400"/>
            <a:ext cx="4724400" cy="730250"/>
          </a:xfrm>
          <a:prstGeom prst="rect">
            <a:avLst/>
          </a:prstGeom>
          <a:solidFill>
            <a:srgbClr val="C89D8A"/>
          </a:solidFill>
          <a:ln w="28575">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a:t>WALL STREET ON THE DAY OF THE CRASH, OCTOBER 1929</a:t>
            </a:r>
          </a:p>
        </p:txBody>
      </p:sp>
    </p:spTree>
    <p:extLst>
      <p:ext uri="{BB962C8B-B14F-4D97-AF65-F5344CB8AC3E}">
        <p14:creationId xmlns:p14="http://schemas.microsoft.com/office/powerpoint/2010/main" val="40194667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3AE12FBA-3CAC-408E-A6EB-C3EFCBC68CF2}" type="slidenum">
              <a:rPr lang="en-US" sz="1400" b="0">
                <a:latin typeface="Arial" panose="020B0604020202020204" pitchFamily="34" charset="0"/>
              </a:rPr>
              <a:pPr eaLnBrk="1" hangingPunct="1"/>
              <a:t>70</a:t>
            </a:fld>
            <a:endParaRPr lang="en-US" sz="1400" b="0">
              <a:latin typeface="Arial" panose="020B0604020202020204" pitchFamily="34" charset="0"/>
            </a:endParaRPr>
          </a:p>
        </p:txBody>
      </p:sp>
      <p:pic>
        <p:nvPicPr>
          <p:cNvPr id="119811" name="Picture 2" descr="DUSTSTORM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6477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0184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056BC74C-52B2-4E4C-B507-A0F1CEA73482}" type="slidenum">
              <a:rPr lang="en-US" sz="1400" b="0">
                <a:latin typeface="Arial" panose="020B0604020202020204" pitchFamily="34" charset="0"/>
              </a:rPr>
              <a:pPr eaLnBrk="1" hangingPunct="1"/>
              <a:t>71</a:t>
            </a:fld>
            <a:endParaRPr lang="en-US" sz="1400" b="0">
              <a:latin typeface="Arial" panose="020B0604020202020204" pitchFamily="34" charset="0"/>
            </a:endParaRPr>
          </a:p>
        </p:txBody>
      </p:sp>
      <p:pic>
        <p:nvPicPr>
          <p:cNvPr id="120835" name="Picture 2" descr="duststor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82564"/>
            <a:ext cx="9144000" cy="65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63" name="duststorm interview.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848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71735" fill="hold"/>
                                        <p:tgtEl>
                                          <p:spTgt spid="29696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6963"/>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042C7899-DE72-48C3-8DE5-DD4E15C9415F}" type="slidenum">
              <a:rPr lang="en-US" sz="1400" b="0">
                <a:latin typeface="Arial" panose="020B0604020202020204" pitchFamily="34" charset="0"/>
              </a:rPr>
              <a:pPr eaLnBrk="1" hangingPunct="1"/>
              <a:t>72</a:t>
            </a:fld>
            <a:endParaRPr lang="en-US" sz="1400" b="0">
              <a:latin typeface="Arial" panose="020B0604020202020204" pitchFamily="34" charset="0"/>
            </a:endParaRPr>
          </a:p>
        </p:txBody>
      </p:sp>
      <p:sp>
        <p:nvSpPr>
          <p:cNvPr id="123907" name="Text Box 2"/>
          <p:cNvSpPr txBox="1">
            <a:spLocks noChangeArrowheads="1"/>
          </p:cNvSpPr>
          <p:nvPr/>
        </p:nvSpPr>
        <p:spPr bwMode="auto">
          <a:xfrm>
            <a:off x="1981200" y="76200"/>
            <a:ext cx="8382000" cy="2492990"/>
          </a:xfrm>
          <a:prstGeom prst="rect">
            <a:avLst/>
          </a:prstGeom>
          <a:solidFill>
            <a:srgbClr val="FBFBA3"/>
          </a:solidFill>
          <a:ln w="28575"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a:t>HOW DID IT AFFECT THE FARMERS IN THE REGION?</a:t>
            </a:r>
          </a:p>
          <a:p>
            <a:pPr algn="l" eaLnBrk="1" hangingPunct="1">
              <a:buFont typeface="Arial" panose="020B0604020202020204" pitchFamily="34" charset="0"/>
              <a:buChar char="•"/>
            </a:pPr>
            <a:r>
              <a:rPr lang="en-US" sz="1800"/>
              <a:t> </a:t>
            </a:r>
            <a:r>
              <a:rPr lang="en-US" sz="1600"/>
              <a:t>MANY FARMERS DECIDED TO PACK UP AND LEAVE  TO CALIFORNIA HOPING FOR A NEW START.  </a:t>
            </a:r>
          </a:p>
          <a:p>
            <a:pPr algn="l" eaLnBrk="1" hangingPunct="1">
              <a:buFont typeface="Arial" panose="020B0604020202020204" pitchFamily="34" charset="0"/>
              <a:buChar char="•"/>
            </a:pPr>
            <a:r>
              <a:rPr lang="en-US" sz="1600"/>
              <a:t>SO MANY OF THE MIGRANTS WERE FROM OKLAHOMA THEY SOON BECAME KNOWN AS “OKIES”.   </a:t>
            </a:r>
          </a:p>
          <a:p>
            <a:pPr algn="l" eaLnBrk="1" hangingPunct="1">
              <a:buFont typeface="Arial" panose="020B0604020202020204" pitchFamily="34" charset="0"/>
              <a:buChar char="•"/>
            </a:pPr>
            <a:r>
              <a:rPr lang="en-US" sz="1600"/>
              <a:t>MANY OF THE MIGRANTS ENDED UP LIVING IN MIGRANT/REFUGEE CAMPS.</a:t>
            </a:r>
            <a:r>
              <a:rPr lang="en-US" sz="1800" b="0"/>
              <a:t>  </a:t>
            </a:r>
          </a:p>
        </p:txBody>
      </p:sp>
      <p:pic>
        <p:nvPicPr>
          <p:cNvPr id="123908" name="Picture 3" descr="MIGRANTW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24200"/>
            <a:ext cx="30051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4" descr="MIGRANTT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3124200"/>
            <a:ext cx="314166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5" descr="MIGRANTLEAVING"/>
          <p:cNvPicPr>
            <a:picLocks noChangeAspect="1" noChangeArrowheads="1"/>
          </p:cNvPicPr>
          <p:nvPr/>
        </p:nvPicPr>
        <p:blipFill>
          <a:blip r:embed="rId5">
            <a:extLst>
              <a:ext uri="{28A0092B-C50C-407E-A947-70E740481C1C}">
                <a14:useLocalDpi xmlns:a14="http://schemas.microsoft.com/office/drawing/2010/main" val="0"/>
              </a:ext>
            </a:extLst>
          </a:blip>
          <a:srcRect t="30000" r="333"/>
          <a:stretch>
            <a:fillRect/>
          </a:stretch>
        </p:blipFill>
        <p:spPr bwMode="auto">
          <a:xfrm>
            <a:off x="7686676" y="3124200"/>
            <a:ext cx="29813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3856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28A9B209-0E8A-463D-88CE-BF7252C8EFC1}" type="slidenum">
              <a:rPr lang="en-US" sz="1400" b="0">
                <a:latin typeface="Arial" panose="020B0604020202020204" pitchFamily="34" charset="0"/>
              </a:rPr>
              <a:pPr eaLnBrk="1" hangingPunct="1"/>
              <a:t>73</a:t>
            </a:fld>
            <a:endParaRPr lang="en-US" sz="1400" b="0">
              <a:latin typeface="Arial" panose="020B0604020202020204" pitchFamily="34" charset="0"/>
            </a:endParaRPr>
          </a:p>
        </p:txBody>
      </p:sp>
      <p:pic>
        <p:nvPicPr>
          <p:cNvPr id="124931" name="Picture 2" descr="MIGRANTCARPACKED"/>
          <p:cNvPicPr>
            <a:picLocks noChangeAspect="1" noChangeArrowheads="1"/>
          </p:cNvPicPr>
          <p:nvPr/>
        </p:nvPicPr>
        <p:blipFill>
          <a:blip r:embed="rId3">
            <a:extLst>
              <a:ext uri="{28A0092B-C50C-407E-A947-70E740481C1C}">
                <a14:useLocalDpi xmlns:a14="http://schemas.microsoft.com/office/drawing/2010/main" val="0"/>
              </a:ext>
            </a:extLst>
          </a:blip>
          <a:srcRect l="3093" t="3561" r="3093" b="3430"/>
          <a:stretch>
            <a:fillRect/>
          </a:stretch>
        </p:blipFill>
        <p:spPr bwMode="auto">
          <a:xfrm>
            <a:off x="1981200" y="90488"/>
            <a:ext cx="8229600" cy="669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5115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6A235A3E-09CB-492C-A5E4-73F4C565E542}" type="slidenum">
              <a:rPr lang="en-US" sz="1400" b="0">
                <a:latin typeface="Arial" panose="020B0604020202020204" pitchFamily="34" charset="0"/>
              </a:rPr>
              <a:pPr eaLnBrk="1" hangingPunct="1"/>
              <a:t>74</a:t>
            </a:fld>
            <a:endParaRPr lang="en-US" sz="1400" b="0">
              <a:latin typeface="Arial" panose="020B0604020202020204" pitchFamily="34" charset="0"/>
            </a:endParaRPr>
          </a:p>
        </p:txBody>
      </p:sp>
      <p:pic>
        <p:nvPicPr>
          <p:cNvPr id="125955" name="Picture 2" descr="MIGRANTFAMILYTRUCK"/>
          <p:cNvPicPr>
            <a:picLocks noChangeAspect="1" noChangeArrowheads="1"/>
          </p:cNvPicPr>
          <p:nvPr/>
        </p:nvPicPr>
        <p:blipFill>
          <a:blip r:embed="rId3">
            <a:extLst>
              <a:ext uri="{28A0092B-C50C-407E-A947-70E740481C1C}">
                <a14:useLocalDpi xmlns:a14="http://schemas.microsoft.com/office/drawing/2010/main" val="0"/>
              </a:ext>
            </a:extLst>
          </a:blip>
          <a:srcRect l="6627" t="9972" r="6485" b="8495"/>
          <a:stretch>
            <a:fillRect/>
          </a:stretch>
        </p:blipFill>
        <p:spPr bwMode="auto">
          <a:xfrm>
            <a:off x="1600200" y="228600"/>
            <a:ext cx="4865688" cy="6477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5956" name="Picture 3" descr="MIGRANTKIDS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522664"/>
            <a:ext cx="4038600" cy="31829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5957" name="Picture 4" descr="MIGRANTSTRANDED"/>
          <p:cNvPicPr>
            <a:picLocks noChangeAspect="1" noChangeArrowheads="1"/>
          </p:cNvPicPr>
          <p:nvPr/>
        </p:nvPicPr>
        <p:blipFill>
          <a:blip r:embed="rId5">
            <a:extLst>
              <a:ext uri="{28A0092B-C50C-407E-A947-70E740481C1C}">
                <a14:useLocalDpi xmlns:a14="http://schemas.microsoft.com/office/drawing/2010/main" val="0"/>
              </a:ext>
            </a:extLst>
          </a:blip>
          <a:srcRect r="2325" b="8885"/>
          <a:stretch>
            <a:fillRect/>
          </a:stretch>
        </p:blipFill>
        <p:spPr bwMode="auto">
          <a:xfrm>
            <a:off x="6629400" y="304801"/>
            <a:ext cx="3886200" cy="30972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5502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DDA7D00D-9D44-4140-9413-E814D31BDA57}" type="slidenum">
              <a:rPr lang="en-US" sz="1400" b="0">
                <a:latin typeface="Arial" panose="020B0604020202020204" pitchFamily="34" charset="0"/>
              </a:rPr>
              <a:pPr eaLnBrk="1" hangingPunct="1"/>
              <a:t>75</a:t>
            </a:fld>
            <a:endParaRPr lang="en-US" sz="1400" b="0">
              <a:latin typeface="Arial" panose="020B0604020202020204" pitchFamily="34" charset="0"/>
            </a:endParaRPr>
          </a:p>
        </p:txBody>
      </p:sp>
      <p:pic>
        <p:nvPicPr>
          <p:cNvPr id="126979" name="Picture 2" descr="MIGRANTTURCKS"/>
          <p:cNvPicPr>
            <a:picLocks noChangeAspect="1" noChangeArrowheads="1"/>
          </p:cNvPicPr>
          <p:nvPr/>
        </p:nvPicPr>
        <p:blipFill>
          <a:blip r:embed="rId3">
            <a:extLst>
              <a:ext uri="{28A0092B-C50C-407E-A947-70E740481C1C}">
                <a14:useLocalDpi xmlns:a14="http://schemas.microsoft.com/office/drawing/2010/main" val="0"/>
              </a:ext>
            </a:extLst>
          </a:blip>
          <a:srcRect t="3409"/>
          <a:stretch>
            <a:fillRect/>
          </a:stretch>
        </p:blipFill>
        <p:spPr bwMode="auto">
          <a:xfrm>
            <a:off x="2743200" y="84138"/>
            <a:ext cx="6934200"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6630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A3768501-B57F-4550-B1F5-C90C601A4968}" type="slidenum">
              <a:rPr lang="en-US" sz="1400" b="0">
                <a:latin typeface="Arial" panose="020B0604020202020204" pitchFamily="34" charset="0"/>
              </a:rPr>
              <a:pPr eaLnBrk="1" hangingPunct="1"/>
              <a:t>76</a:t>
            </a:fld>
            <a:endParaRPr lang="en-US" sz="1400" b="0">
              <a:latin typeface="Arial" panose="020B0604020202020204" pitchFamily="34" charset="0"/>
            </a:endParaRPr>
          </a:p>
        </p:txBody>
      </p:sp>
      <p:sp>
        <p:nvSpPr>
          <p:cNvPr id="132099" name="Text Box 2"/>
          <p:cNvSpPr txBox="1">
            <a:spLocks noChangeArrowheads="1"/>
          </p:cNvSpPr>
          <p:nvPr/>
        </p:nvSpPr>
        <p:spPr bwMode="auto">
          <a:xfrm>
            <a:off x="1828800" y="101601"/>
            <a:ext cx="8610600" cy="1025525"/>
          </a:xfrm>
          <a:prstGeom prst="rect">
            <a:avLst/>
          </a:prstGeom>
          <a:solidFill>
            <a:srgbClr val="FDEBA1"/>
          </a:solidFill>
          <a:ln w="1905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a:t>LYNCHING, WHICH HAD BEEN ON THE DECLINE, BEGAN TO INCREASE  ALONG WITH ALL OTHER FORMS OF RACISM</a:t>
            </a:r>
          </a:p>
        </p:txBody>
      </p:sp>
      <p:pic>
        <p:nvPicPr>
          <p:cNvPr id="132100" name="Picture 3" descr="JIMCROW1"/>
          <p:cNvPicPr>
            <a:picLocks noChangeAspect="1" noChangeArrowheads="1"/>
          </p:cNvPicPr>
          <p:nvPr/>
        </p:nvPicPr>
        <p:blipFill>
          <a:blip r:embed="rId3">
            <a:extLst>
              <a:ext uri="{28A0092B-C50C-407E-A947-70E740481C1C}">
                <a14:useLocalDpi xmlns:a14="http://schemas.microsoft.com/office/drawing/2010/main" val="0"/>
              </a:ext>
            </a:extLst>
          </a:blip>
          <a:srcRect l="9279" t="11685" r="10310" b="9116"/>
          <a:stretch>
            <a:fillRect/>
          </a:stretch>
        </p:blipFill>
        <p:spPr bwMode="auto">
          <a:xfrm>
            <a:off x="1600200" y="1524001"/>
            <a:ext cx="51054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Line 4"/>
          <p:cNvSpPr>
            <a:spLocks noChangeShapeType="1"/>
          </p:cNvSpPr>
          <p:nvPr/>
        </p:nvSpPr>
        <p:spPr bwMode="auto">
          <a:xfrm>
            <a:off x="2286000" y="3505200"/>
            <a:ext cx="0" cy="609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132102" name="Rectangle 5"/>
          <p:cNvSpPr>
            <a:spLocks noChangeArrowheads="1"/>
          </p:cNvSpPr>
          <p:nvPr/>
        </p:nvSpPr>
        <p:spPr bwMode="auto">
          <a:xfrm>
            <a:off x="2438401" y="36861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a:p>
        </p:txBody>
      </p:sp>
      <p:sp>
        <p:nvSpPr>
          <p:cNvPr id="132103" name="Text Box 6"/>
          <p:cNvSpPr txBox="1">
            <a:spLocks noChangeArrowheads="1"/>
          </p:cNvSpPr>
          <p:nvPr/>
        </p:nvSpPr>
        <p:spPr bwMode="auto">
          <a:xfrm>
            <a:off x="1676400" y="5594350"/>
            <a:ext cx="4343400" cy="400110"/>
          </a:xfrm>
          <a:prstGeom prst="rect">
            <a:avLst/>
          </a:prstGeom>
          <a:solidFill>
            <a:srgbClr val="FBFBA3"/>
          </a:solidFill>
          <a:ln w="28575"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a:t>“COLORED ADMISSION 10¢</a:t>
            </a:r>
          </a:p>
        </p:txBody>
      </p:sp>
      <p:sp>
        <p:nvSpPr>
          <p:cNvPr id="132104" name="Line 7"/>
          <p:cNvSpPr>
            <a:spLocks noChangeShapeType="1"/>
          </p:cNvSpPr>
          <p:nvPr/>
        </p:nvSpPr>
        <p:spPr bwMode="auto">
          <a:xfrm flipH="1" flipV="1">
            <a:off x="3276600" y="4343400"/>
            <a:ext cx="304800" cy="129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pic>
        <p:nvPicPr>
          <p:cNvPr id="132105" name="Picture 8" descr="eleanorLYNCHINGLETTER"/>
          <p:cNvPicPr>
            <a:picLocks noChangeAspect="1" noChangeArrowheads="1"/>
          </p:cNvPicPr>
          <p:nvPr/>
        </p:nvPicPr>
        <p:blipFill>
          <a:blip r:embed="rId4">
            <a:extLst>
              <a:ext uri="{28A0092B-C50C-407E-A947-70E740481C1C}">
                <a14:useLocalDpi xmlns:a14="http://schemas.microsoft.com/office/drawing/2010/main" val="0"/>
              </a:ext>
            </a:extLst>
          </a:blip>
          <a:srcRect l="8374" r="3706" b="10422"/>
          <a:stretch>
            <a:fillRect/>
          </a:stretch>
        </p:blipFill>
        <p:spPr bwMode="auto">
          <a:xfrm>
            <a:off x="6934201" y="838200"/>
            <a:ext cx="34956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6" name="Text Box 9"/>
          <p:cNvSpPr txBox="1">
            <a:spLocks noChangeArrowheads="1"/>
          </p:cNvSpPr>
          <p:nvPr/>
        </p:nvSpPr>
        <p:spPr bwMode="auto">
          <a:xfrm>
            <a:off x="3733800" y="6310313"/>
            <a:ext cx="6400800" cy="369332"/>
          </a:xfrm>
          <a:prstGeom prst="rect">
            <a:avLst/>
          </a:prstGeom>
          <a:solidFill>
            <a:srgbClr val="FBFBA3"/>
          </a:solidFill>
          <a:ln w="28575"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1800"/>
              <a:t>LETTER BY ELEANOR ROOSEVELT ON LYNCHING</a:t>
            </a:r>
          </a:p>
        </p:txBody>
      </p:sp>
      <p:sp>
        <p:nvSpPr>
          <p:cNvPr id="132107" name="Line 10"/>
          <p:cNvSpPr>
            <a:spLocks noChangeShapeType="1"/>
          </p:cNvSpPr>
          <p:nvPr/>
        </p:nvSpPr>
        <p:spPr bwMode="auto">
          <a:xfrm flipH="1" flipV="1">
            <a:off x="3124200" y="4191000"/>
            <a:ext cx="457200" cy="1295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22965082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AFD702C7-0463-43CB-8524-28A6490D5256}" type="slidenum">
              <a:rPr lang="en-US" sz="1400" b="0">
                <a:latin typeface="Arial" panose="020B0604020202020204" pitchFamily="34" charset="0"/>
              </a:rPr>
              <a:pPr eaLnBrk="1" hangingPunct="1"/>
              <a:t>77</a:t>
            </a:fld>
            <a:endParaRPr lang="en-US" sz="1400" b="0">
              <a:latin typeface="Arial" panose="020B0604020202020204" pitchFamily="34" charset="0"/>
            </a:endParaRPr>
          </a:p>
        </p:txBody>
      </p:sp>
      <p:sp>
        <p:nvSpPr>
          <p:cNvPr id="134147" name="Text Box 2"/>
          <p:cNvSpPr txBox="1">
            <a:spLocks noChangeArrowheads="1"/>
          </p:cNvSpPr>
          <p:nvPr/>
        </p:nvSpPr>
        <p:spPr bwMode="auto">
          <a:xfrm>
            <a:off x="1752600" y="47625"/>
            <a:ext cx="8763000" cy="2000548"/>
          </a:xfrm>
          <a:prstGeom prst="rect">
            <a:avLst/>
          </a:prstGeom>
          <a:solidFill>
            <a:srgbClr val="FBFBA3"/>
          </a:solidFill>
          <a:ln w="28575"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solidFill>
                  <a:srgbClr val="FF0000"/>
                </a:solidFill>
              </a:rPr>
              <a:t>WOMEN IN THE GREAT DEPRESSION</a:t>
            </a:r>
          </a:p>
          <a:p>
            <a:pPr eaLnBrk="1" hangingPunct="1"/>
            <a:r>
              <a:rPr lang="en-US"/>
              <a:t>THE MOST INFLUENTIAL WOMAN DURING THE GREAT DEPRESSION WAS ELEANOR ROOSEVELT, THE PRESIDENT’S WIFE.  SHE WAS A TIRELESS WORKER FOR LIBERAL CAUSES CHAMPIONING THE RIGHTS OF POOR AND MINORITIES.</a:t>
            </a:r>
          </a:p>
        </p:txBody>
      </p:sp>
      <p:pic>
        <p:nvPicPr>
          <p:cNvPr id="134148" name="Picture 3" descr="eleanor and fdr"/>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2189164" y="2286000"/>
            <a:ext cx="3449637" cy="44958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34149" name="Picture 4" descr="ELEANO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164" y="2362200"/>
            <a:ext cx="3500437" cy="44196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5258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7D6BD564-59F8-4D22-A833-87FD6FCA461C}" type="slidenum">
              <a:rPr lang="en-US" sz="1400" b="0">
                <a:latin typeface="Arial" panose="020B0604020202020204" pitchFamily="34" charset="0"/>
              </a:rPr>
              <a:pPr eaLnBrk="1" hangingPunct="1"/>
              <a:t>78</a:t>
            </a:fld>
            <a:endParaRPr lang="en-US" sz="1400" b="0">
              <a:latin typeface="Arial" panose="020B0604020202020204" pitchFamily="34" charset="0"/>
            </a:endParaRPr>
          </a:p>
        </p:txBody>
      </p:sp>
      <p:sp>
        <p:nvSpPr>
          <p:cNvPr id="136195" name="Text Box 2"/>
          <p:cNvSpPr txBox="1">
            <a:spLocks noChangeArrowheads="1"/>
          </p:cNvSpPr>
          <p:nvPr/>
        </p:nvSpPr>
        <p:spPr bwMode="auto">
          <a:xfrm>
            <a:off x="1524000" y="1"/>
            <a:ext cx="9144000" cy="3139321"/>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a:t>THE END OF THE NEW DEAL</a:t>
            </a:r>
          </a:p>
          <a:p>
            <a:pPr eaLnBrk="1" hangingPunct="1"/>
            <a:r>
              <a:rPr lang="en-US" sz="1700"/>
              <a:t>THE LAST MAJOR PIECE OF NEW DEAL LEGISLATION FDR WAS ABLE TO GET PASSED WAS THE FAIR LABOR STANDARDS ACT IN JUNE OF 1938.  IT SET UP STANDARDS AND GUIDELINES FOR MINIMUM WAGES AND MAXIMUM WORKING HOURS.  THE WORKING WEEK WAS SET AT 40 HOURS, A MINIMUM HOURLY WAGE WAS IMPOSED (40 CENTS AN HOUR) AND CHILD LABOR WAS BANNED IN INTERSTATE COMMERCE.</a:t>
            </a:r>
          </a:p>
          <a:p>
            <a:pPr eaLnBrk="1" hangingPunct="1"/>
            <a:r>
              <a:rPr lang="en-US" sz="1700"/>
              <a:t>FOREIGN AFFAIRS AND THE THREAT OF WAR OVERSHADOWED DOMESTIC ECONOMIC PROBLEMS.  THE NEED TO PREPARE FOR WAR AND SUPPORT OUR ALLIES BROUGHT FULL EMPLOYMENT AS FACTORIES RUSHED TO MEET THE NEEDS OF THE MILITARY.</a:t>
            </a:r>
          </a:p>
        </p:txBody>
      </p:sp>
      <p:pic>
        <p:nvPicPr>
          <p:cNvPr id="136196" name="Picture 3" descr="germangredade"/>
          <p:cNvPicPr>
            <a:picLocks noChangeAspect="1" noChangeArrowheads="1"/>
          </p:cNvPicPr>
          <p:nvPr/>
        </p:nvPicPr>
        <p:blipFill>
          <a:blip r:embed="rId4">
            <a:extLst>
              <a:ext uri="{28A0092B-C50C-407E-A947-70E740481C1C}">
                <a14:useLocalDpi xmlns:a14="http://schemas.microsoft.com/office/drawing/2010/main" val="0"/>
              </a:ext>
            </a:extLst>
          </a:blip>
          <a:srcRect l="35715" b="-1266"/>
          <a:stretch>
            <a:fillRect/>
          </a:stretch>
        </p:blipFill>
        <p:spPr bwMode="auto">
          <a:xfrm>
            <a:off x="1905000" y="3581401"/>
            <a:ext cx="3048000" cy="2962275"/>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6197" name="Picture 4" descr="PEARLHARB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581401"/>
            <a:ext cx="4038600" cy="304006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0517" name="Picture 5">
            <a:hlinkClick r:id="" action="ppaction://media"/>
          </p:cNvPr>
          <p:cNvPicPr>
            <a:picLocks noRot="1" noChangeAspect="1" noChangeArrowheads="1"/>
          </p:cNvPicPr>
          <p:nvPr>
            <a:wavAudioFile r:embed="rId1" name="cbs_newsflash.wav"/>
          </p:nvPr>
        </p:nvPicPr>
        <p:blipFill>
          <a:blip r:embed="rId6">
            <a:extLst>
              <a:ext uri="{28A0092B-C50C-407E-A947-70E740481C1C}">
                <a14:useLocalDpi xmlns:a14="http://schemas.microsoft.com/office/drawing/2010/main" val="0"/>
              </a:ext>
            </a:extLst>
          </a:blip>
          <a:srcRect/>
          <a:stretch>
            <a:fillRect/>
          </a:stretch>
        </p:blipFill>
        <p:spPr bwMode="auto">
          <a:xfrm>
            <a:off x="5486400" y="4876800"/>
            <a:ext cx="304800" cy="304800"/>
          </a:xfrm>
          <a:prstGeom prst="rect">
            <a:avLst/>
          </a:prstGeom>
          <a:solidFill>
            <a:srgbClr val="CC0066"/>
          </a:solidFill>
          <a:ln w="28575">
            <a:solidFill>
              <a:srgbClr val="000000"/>
            </a:solidFill>
            <a:miter lim="800000"/>
            <a:headEnd/>
            <a:tailEnd/>
          </a:ln>
        </p:spPr>
      </p:pic>
    </p:spTree>
    <p:extLst>
      <p:ext uri="{BB962C8B-B14F-4D97-AF65-F5344CB8AC3E}">
        <p14:creationId xmlns:p14="http://schemas.microsoft.com/office/powerpoint/2010/main" val="799397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624" fill="hold"/>
                                        <p:tgtEl>
                                          <p:spTgt spid="3205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20517"/>
                </p:tgtEl>
              </p:cMediaNode>
            </p:audi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A8AEBD29-8001-4322-B7BA-A7F87D994138}" type="slidenum">
              <a:rPr lang="en-US" sz="1400" b="0">
                <a:latin typeface="Arial" panose="020B0604020202020204" pitchFamily="34" charset="0"/>
              </a:rPr>
              <a:pPr eaLnBrk="1" hangingPunct="1"/>
              <a:t>79</a:t>
            </a:fld>
            <a:endParaRPr lang="en-US" sz="1400" b="0">
              <a:latin typeface="Arial" panose="020B0604020202020204" pitchFamily="34" charset="0"/>
            </a:endParaRPr>
          </a:p>
        </p:txBody>
      </p:sp>
      <p:sp>
        <p:nvSpPr>
          <p:cNvPr id="137219" name="Text Box 2"/>
          <p:cNvSpPr txBox="1">
            <a:spLocks noChangeArrowheads="1"/>
          </p:cNvSpPr>
          <p:nvPr/>
        </p:nvSpPr>
        <p:spPr bwMode="auto">
          <a:xfrm>
            <a:off x="1524000" y="106364"/>
            <a:ext cx="9144000" cy="5293757"/>
          </a:xfrm>
          <a:prstGeom prst="rect">
            <a:avLst/>
          </a:prstGeom>
          <a:solidFill>
            <a:srgbClr val="E1F2F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400">
                <a:solidFill>
                  <a:schemeClr val="accent2"/>
                </a:solidFill>
              </a:rPr>
              <a:t>LEGACY OF THE NEW DEAL:  HOW DID IT CHANGE AMERICA?</a:t>
            </a:r>
          </a:p>
          <a:p>
            <a:pPr algn="l" eaLnBrk="1" hangingPunct="1">
              <a:buSzPct val="200000"/>
              <a:buFontTx/>
              <a:buBlip>
                <a:blip r:embed="rId3"/>
              </a:buBlip>
            </a:pPr>
            <a:r>
              <a:rPr lang="en-US" sz="1800"/>
              <a:t> </a:t>
            </a:r>
            <a:r>
              <a:rPr lang="en-US" sz="1700"/>
              <a:t>INCREASE IN THE POWER OF THE FEDERAL GOVERNMENT</a:t>
            </a:r>
          </a:p>
          <a:p>
            <a:pPr algn="l" eaLnBrk="1" hangingPunct="1">
              <a:buSzPct val="200000"/>
              <a:buFontTx/>
              <a:buBlip>
                <a:blip r:embed="rId3"/>
              </a:buBlip>
            </a:pPr>
            <a:r>
              <a:rPr lang="en-US" sz="1700"/>
              <a:t> INCREASE OF THE ROLE THE FEDERAL GOVERNMENT PLAYS IN THE 	LIFE OF THE PEOPLE</a:t>
            </a:r>
          </a:p>
          <a:p>
            <a:pPr algn="l" eaLnBrk="1" hangingPunct="1">
              <a:buSzPct val="200000"/>
              <a:buFontTx/>
              <a:buBlip>
                <a:blip r:embed="rId3"/>
              </a:buBlip>
            </a:pPr>
            <a:r>
              <a:rPr lang="en-US" sz="1700"/>
              <a:t>GROWTH OF EXECUTIVE POWER</a:t>
            </a:r>
          </a:p>
          <a:p>
            <a:pPr algn="l" eaLnBrk="1" hangingPunct="1">
              <a:buSzPct val="200000"/>
              <a:buFontTx/>
              <a:buBlip>
                <a:blip r:embed="rId3"/>
              </a:buBlip>
            </a:pPr>
            <a:r>
              <a:rPr lang="en-US" sz="1700"/>
              <a:t> THE USE OF DEFICIT SPENDING AS A TECHNIQUE FOR 	MAINTAINING THE ECONOMIC HEALTH OF THE NATION</a:t>
            </a:r>
          </a:p>
          <a:p>
            <a:pPr algn="l" eaLnBrk="1" hangingPunct="1">
              <a:buSzPct val="200000"/>
              <a:buFontTx/>
              <a:buBlip>
                <a:blip r:embed="rId3"/>
              </a:buBlip>
            </a:pPr>
            <a:r>
              <a:rPr lang="en-US" sz="1700"/>
              <a:t> CREATION OF A WELFARE STATE AND THE ACCEPTANCE THAT THE 	FEDERAL GOVERNMENT SHOULD TAKE RESPONSIBILITY FOR 	THE WELFARE OF THE PEOPLE</a:t>
            </a:r>
          </a:p>
          <a:p>
            <a:pPr algn="l" eaLnBrk="1" hangingPunct="1">
              <a:buSzPct val="200000"/>
              <a:buFontTx/>
              <a:buBlip>
                <a:blip r:embed="rId3"/>
              </a:buBlip>
            </a:pPr>
            <a:r>
              <a:rPr lang="en-US" sz="1700"/>
              <a:t> THE RIGHT OF WORKING PEOPLE TO ORGANIZE UNIONS TO 	ADVANCE THEIR ECONOMIC INTERESTS</a:t>
            </a:r>
          </a:p>
          <a:p>
            <a:pPr algn="l" eaLnBrk="1" hangingPunct="1">
              <a:buSzPct val="200000"/>
              <a:buFontTx/>
              <a:buBlip>
                <a:blip r:embed="rId3"/>
              </a:buBlip>
            </a:pPr>
            <a:r>
              <a:rPr lang="en-US" sz="1700"/>
              <a:t> RENEWED INTEREST IN PRESERVING AND PROTECTING THE 	ENVIRONMENT</a:t>
            </a:r>
          </a:p>
          <a:p>
            <a:pPr algn="l" eaLnBrk="1" hangingPunct="1">
              <a:buSzPct val="200000"/>
              <a:buFontTx/>
              <a:buBlip>
                <a:blip r:embed="rId3"/>
              </a:buBlip>
            </a:pPr>
            <a:r>
              <a:rPr lang="en-US" sz="1700"/>
              <a:t>MAJOR CONSTRUCTION AND INSTITUTIONS ARE STILL WITH US 	TODAY</a:t>
            </a:r>
          </a:p>
          <a:p>
            <a:pPr algn="l" eaLnBrk="1" hangingPunct="1">
              <a:buSzPct val="200000"/>
              <a:buFontTx/>
              <a:buBlip>
                <a:blip r:embed="rId3"/>
              </a:buBlip>
            </a:pPr>
            <a:r>
              <a:rPr lang="en-US" sz="1700"/>
              <a:t> SHOWED DEMOCRACY IS CAPABLE OF RESPONDING TO 	MAJOR DISRUPTIONS AND HAS THE TOOLS TO REFORM ITSELF</a:t>
            </a:r>
          </a:p>
        </p:txBody>
      </p:sp>
    </p:spTree>
    <p:extLst>
      <p:ext uri="{BB962C8B-B14F-4D97-AF65-F5344CB8AC3E}">
        <p14:creationId xmlns:p14="http://schemas.microsoft.com/office/powerpoint/2010/main" val="981162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EBDEB4CD-52E9-4F1E-B327-BDB5DBB07989}" type="slidenum">
              <a:rPr lang="en-US" sz="1400" b="0">
                <a:latin typeface="Arial" panose="020B0604020202020204" pitchFamily="34" charset="0"/>
              </a:rPr>
              <a:pPr eaLnBrk="1" hangingPunct="1"/>
              <a:t>8</a:t>
            </a:fld>
            <a:endParaRPr lang="en-US" sz="1400" b="0">
              <a:latin typeface="Arial" panose="020B0604020202020204" pitchFamily="34" charset="0"/>
            </a:endParaRPr>
          </a:p>
        </p:txBody>
      </p:sp>
      <p:sp>
        <p:nvSpPr>
          <p:cNvPr id="24579" name="Text Box 2"/>
          <p:cNvSpPr txBox="1">
            <a:spLocks noChangeArrowheads="1"/>
          </p:cNvSpPr>
          <p:nvPr/>
        </p:nvSpPr>
        <p:spPr bwMode="auto">
          <a:xfrm>
            <a:off x="2286000" y="3505201"/>
            <a:ext cx="7543800" cy="2431435"/>
          </a:xfrm>
          <a:prstGeom prst="rect">
            <a:avLst/>
          </a:prstGeom>
          <a:gradFill rotWithShape="1">
            <a:gsLst>
              <a:gs pos="0">
                <a:srgbClr val="A1FDC6"/>
              </a:gs>
              <a:gs pos="100000">
                <a:srgbClr val="669900"/>
              </a:gs>
            </a:gsLst>
            <a:lin ang="5400000" scaled="1"/>
          </a:gradFill>
          <a:ln w="57150" algn="ctr">
            <a:solidFill>
              <a:schemeClr val="tx1"/>
            </a:solidFill>
            <a:miter lim="800000"/>
            <a:headEnd/>
            <a:tailEnd/>
          </a:ln>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r>
              <a:rPr lang="en-US" sz="2800"/>
              <a:t>REASONS FOR THE STOCK MARKET CRASH</a:t>
            </a:r>
          </a:p>
          <a:p>
            <a:pPr eaLnBrk="1" hangingPunct="1"/>
            <a:r>
              <a:rPr lang="en-US"/>
              <a:t>STOCKS WERE OVERPRICED DUE TO SPECULATION (ARTIFICIAL INFLATION)</a:t>
            </a:r>
          </a:p>
          <a:p>
            <a:pPr eaLnBrk="1" hangingPunct="1"/>
            <a:r>
              <a:rPr lang="en-US"/>
              <a:t>MASSIVE FRAUD AND ILLEGAL ACTIVITY </a:t>
            </a:r>
          </a:p>
          <a:p>
            <a:pPr eaLnBrk="1" hangingPunct="1"/>
            <a:r>
              <a:rPr lang="en-US"/>
              <a:t> BUYING ON MARGIN </a:t>
            </a:r>
          </a:p>
          <a:p>
            <a:pPr eaLnBrk="1" hangingPunct="1"/>
            <a:r>
              <a:rPr lang="en-US" sz="1600"/>
              <a:t> </a:t>
            </a:r>
          </a:p>
        </p:txBody>
      </p:sp>
      <p:pic>
        <p:nvPicPr>
          <p:cNvPr id="54275" name="stkcrash.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858000" y="3048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38400" y="609601"/>
            <a:ext cx="4038600" cy="1508105"/>
          </a:xfrm>
          <a:prstGeom prst="rect">
            <a:avLst/>
          </a:prstGeom>
          <a:solidFill>
            <a:schemeClr val="accent1">
              <a:lumMod val="75000"/>
            </a:schemeClr>
          </a:solidFill>
        </p:spPr>
        <p:txBody>
          <a:bodyPr>
            <a:spAutoFit/>
          </a:bodyPr>
          <a:lstStyle/>
          <a:p>
            <a:pPr>
              <a:defRPr/>
            </a:pPr>
            <a:r>
              <a:rPr lang="en-US" sz="3600" dirty="0">
                <a:latin typeface="Arial Unicode MS" pitchFamily="34" charset="-128"/>
                <a:ea typeface="Arial Unicode MS" pitchFamily="34" charset="-128"/>
                <a:cs typeface="Arial Unicode MS" pitchFamily="34" charset="-128"/>
              </a:rPr>
              <a:t>“</a:t>
            </a:r>
            <a:r>
              <a:rPr lang="en-US" sz="2800" dirty="0">
                <a:latin typeface="Arial Unicode MS" pitchFamily="34" charset="-128"/>
                <a:ea typeface="Arial Unicode MS" pitchFamily="34" charset="-128"/>
                <a:cs typeface="Arial Unicode MS" pitchFamily="34" charset="-128"/>
              </a:rPr>
              <a:t>Black Tuesday”</a:t>
            </a:r>
          </a:p>
          <a:p>
            <a:pPr>
              <a:defRPr/>
            </a:pPr>
            <a:r>
              <a:rPr lang="en-US" sz="2800" dirty="0">
                <a:latin typeface="Arial Unicode MS" pitchFamily="34" charset="-128"/>
                <a:ea typeface="Arial Unicode MS" pitchFamily="34" charset="-128"/>
                <a:cs typeface="Arial Unicode MS" pitchFamily="34" charset="-128"/>
              </a:rPr>
              <a:t>October 29, 1929</a:t>
            </a:r>
          </a:p>
          <a:p>
            <a:pPr>
              <a:defRPr/>
            </a:pPr>
            <a:r>
              <a:rPr lang="en-US" sz="2800" dirty="0">
                <a:latin typeface="Arial Unicode MS" pitchFamily="34" charset="-128"/>
                <a:ea typeface="Arial Unicode MS" pitchFamily="34" charset="-128"/>
                <a:cs typeface="Arial Unicode MS" pitchFamily="34" charset="-128"/>
              </a:rPr>
              <a:t>$30 Billon Disappears</a:t>
            </a:r>
          </a:p>
        </p:txBody>
      </p:sp>
    </p:spTree>
    <p:extLst>
      <p:ext uri="{BB962C8B-B14F-4D97-AF65-F5344CB8AC3E}">
        <p14:creationId xmlns:p14="http://schemas.microsoft.com/office/powerpoint/2010/main" val="4076797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030" fill="hold"/>
                                        <p:tgtEl>
                                          <p:spTgt spid="5427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4275"/>
                </p:tgtEl>
              </p:cMediaNode>
            </p:video>
            <p:seq concurrent="1" nextAc="seek">
              <p:cTn id="8" restart="whenNotActive" fill="hold" evtFilter="cancelBubble" nodeType="interactiveSeq">
                <p:stCondLst>
                  <p:cond evt="onClick" delay="0">
                    <p:tgtEl>
                      <p:spTgt spid="5427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4275"/>
                                        </p:tgtEl>
                                      </p:cBhvr>
                                    </p:cmd>
                                  </p:childTnLst>
                                </p:cTn>
                              </p:par>
                            </p:childTnLst>
                          </p:cTn>
                        </p:par>
                      </p:childTnLst>
                    </p:cTn>
                  </p:par>
                </p:childTnLst>
              </p:cTn>
              <p:nextCondLst>
                <p:cond evt="onClick" delay="0">
                  <p:tgtEl>
                    <p:spTgt spid="5427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fld id="{AAF42FDA-251B-4A33-A820-D507C786BF3A}" type="slidenum">
              <a:rPr lang="en-US" sz="1400" b="0">
                <a:latin typeface="Arial" panose="020B0604020202020204" pitchFamily="34" charset="0"/>
              </a:rPr>
              <a:pPr eaLnBrk="1" hangingPunct="1"/>
              <a:t>9</a:t>
            </a:fld>
            <a:endParaRPr lang="en-US" sz="1400" b="0">
              <a:latin typeface="Arial" panose="020B0604020202020204" pitchFamily="34" charset="0"/>
            </a:endParaRPr>
          </a:p>
        </p:txBody>
      </p:sp>
      <p:sp>
        <p:nvSpPr>
          <p:cNvPr id="25603" name="WordArt 2"/>
          <p:cNvSpPr>
            <a:spLocks noChangeArrowheads="1" noChangeShapeType="1" noTextEdit="1"/>
          </p:cNvSpPr>
          <p:nvPr/>
        </p:nvSpPr>
        <p:spPr bwMode="auto">
          <a:xfrm>
            <a:off x="2438400" y="457200"/>
            <a:ext cx="6934200" cy="3581400"/>
          </a:xfrm>
          <a:prstGeom prst="rect">
            <a:avLst/>
          </a:prstGeom>
        </p:spPr>
        <p:txBody>
          <a:bodyPr wrap="none" fromWordArt="1">
            <a:prstTxWarp prst="textDoubleWave1">
              <a:avLst>
                <a:gd name="adj1" fmla="val 6500"/>
                <a:gd name="adj2" fmla="val 0"/>
              </a:avLst>
            </a:prstTxWarp>
          </a:bodyPr>
          <a:lstStyle/>
          <a:p>
            <a:r>
              <a:rPr lang="en-US" sz="3600" kern="10" spc="-360" dirty="0">
                <a:ln w="28575">
                  <a:solidFill>
                    <a:srgbClr val="000099"/>
                  </a:solidFill>
                  <a:round/>
                  <a:headEnd/>
                  <a:tailEnd/>
                </a:ln>
                <a:solidFill>
                  <a:srgbClr val="FF9900"/>
                </a:solidFill>
                <a:effectLst>
                  <a:outerShdw dist="125724" dir="18900000" algn="ctr" rotWithShape="0">
                    <a:srgbClr val="000099"/>
                  </a:outerShdw>
                </a:effectLst>
                <a:latin typeface="Impact" panose="020B0806030902050204" pitchFamily="34" charset="0"/>
              </a:rPr>
              <a:t>THE GREAT DEPRESSION </a:t>
            </a:r>
          </a:p>
          <a:p>
            <a:r>
              <a:rPr lang="en-US" sz="3600" kern="10" spc="-360" dirty="0">
                <a:ln w="28575">
                  <a:solidFill>
                    <a:srgbClr val="000099"/>
                  </a:solidFill>
                  <a:round/>
                  <a:headEnd/>
                  <a:tailEnd/>
                </a:ln>
                <a:solidFill>
                  <a:srgbClr val="FF9900"/>
                </a:solidFill>
                <a:effectLst>
                  <a:outerShdw dist="125724" dir="18900000" algn="ctr" rotWithShape="0">
                    <a:srgbClr val="000099"/>
                  </a:outerShdw>
                </a:effectLst>
                <a:latin typeface="Impact" panose="020B0806030902050204" pitchFamily="34" charset="0"/>
              </a:rPr>
              <a:t>BEGINS</a:t>
            </a:r>
          </a:p>
        </p:txBody>
      </p:sp>
      <p:pic>
        <p:nvPicPr>
          <p:cNvPr id="25604" name="Picture 3" descr="farmerindesp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457" y="4292600"/>
            <a:ext cx="3352800" cy="25654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4" descr="hopeless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1169" y="2490124"/>
            <a:ext cx="2582862" cy="37338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5606" name="Text Box 5">
            <a:hlinkClick r:id="rId5" action="ppaction://hlinksldjump"/>
          </p:cNvPr>
          <p:cNvSpPr txBox="1">
            <a:spLocks noChangeArrowheads="1"/>
          </p:cNvSpPr>
          <p:nvPr/>
        </p:nvSpPr>
        <p:spPr bwMode="auto">
          <a:xfrm>
            <a:off x="1524000" y="6461126"/>
            <a:ext cx="381000" cy="396875"/>
          </a:xfrm>
          <a:prstGeom prst="rect">
            <a:avLst/>
          </a:prstGeom>
          <a:solidFill>
            <a:srgbClr val="99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Verdana" panose="020B0604030504040204" pitchFamily="34" charset="0"/>
              </a:defRPr>
            </a:lvl1pPr>
            <a:lvl2pPr marL="742950" indent="-285750" eaLnBrk="0" hangingPunct="0">
              <a:defRPr sz="2000" b="1">
                <a:solidFill>
                  <a:schemeClr val="tx1"/>
                </a:solidFill>
                <a:latin typeface="Verdana" panose="020B0604030504040204" pitchFamily="34" charset="0"/>
              </a:defRPr>
            </a:lvl2pPr>
            <a:lvl3pPr marL="1143000" indent="-228600" eaLnBrk="0" hangingPunct="0">
              <a:defRPr sz="2000" b="1">
                <a:solidFill>
                  <a:schemeClr val="tx1"/>
                </a:solidFill>
                <a:latin typeface="Verdana" panose="020B0604030504040204" pitchFamily="34" charset="0"/>
              </a:defRPr>
            </a:lvl3pPr>
            <a:lvl4pPr marL="1600200" indent="-228600" eaLnBrk="0" hangingPunct="0">
              <a:defRPr sz="2000" b="1">
                <a:solidFill>
                  <a:schemeClr val="tx1"/>
                </a:solidFill>
                <a:latin typeface="Verdana" panose="020B0604030504040204" pitchFamily="34" charset="0"/>
              </a:defRPr>
            </a:lvl4pPr>
            <a:lvl5pPr marL="2057400" indent="-228600" eaLnBrk="0" hangingPunct="0">
              <a:defRPr sz="2000" b="1">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000" b="1">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000" b="1">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000" b="1">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000" b="1">
                <a:solidFill>
                  <a:schemeClr val="tx1"/>
                </a:solidFill>
                <a:latin typeface="Verdana" panose="020B0604030504040204" pitchFamily="34" charset="0"/>
              </a:defRPr>
            </a:lvl9pPr>
          </a:lstStyle>
          <a:p>
            <a:pPr eaLnBrk="1" hangingPunct="1"/>
            <a:endParaRPr lang="en-US"/>
          </a:p>
        </p:txBody>
      </p:sp>
    </p:spTree>
    <p:extLst>
      <p:ext uri="{BB962C8B-B14F-4D97-AF65-F5344CB8AC3E}">
        <p14:creationId xmlns:p14="http://schemas.microsoft.com/office/powerpoint/2010/main" val="1107555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2914</TotalTime>
  <Words>3921</Words>
  <Application>Microsoft Office PowerPoint</Application>
  <PresentationFormat>Widescreen</PresentationFormat>
  <Paragraphs>597</Paragraphs>
  <Slides>79</Slides>
  <Notes>63</Notes>
  <HiddenSlides>0</HiddenSlides>
  <MMClips>9</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0" baseType="lpstr">
      <vt:lpstr>Arial Unicode MS</vt:lpstr>
      <vt:lpstr>Arial</vt:lpstr>
      <vt:lpstr>Arial Black</vt:lpstr>
      <vt:lpstr>Calibri</vt:lpstr>
      <vt:lpstr>Impact</vt:lpstr>
      <vt:lpstr>Trebuchet MS</vt:lpstr>
      <vt:lpstr>Verdana</vt:lpstr>
      <vt:lpstr>Wingdings</vt:lpstr>
      <vt:lpstr>Wingdings 3</vt:lpstr>
      <vt:lpstr>Facet</vt:lpstr>
      <vt:lpstr>Chart</vt:lpstr>
      <vt:lpstr>The Great Depression</vt:lpstr>
      <vt:lpstr>The Roaring 20’s</vt:lpstr>
      <vt:lpstr>Long Term Causes of the Great Depression</vt:lpstr>
      <vt:lpstr>Long Term Causes of the Great Depression</vt:lpstr>
      <vt:lpstr>Long Term Causes of the Great Depression</vt:lpstr>
      <vt:lpstr>Long Term Causes of the Great Depression</vt:lpstr>
      <vt:lpstr>PowerPoint Presentation</vt:lpstr>
      <vt:lpstr>PowerPoint Presentation</vt:lpstr>
      <vt:lpstr>PowerPoint Presentation</vt:lpstr>
      <vt:lpstr>PowerPoint Presentation</vt:lpstr>
      <vt:lpstr>PowerPoint Presentation</vt:lpstr>
      <vt:lpstr>PowerPoint Presentation</vt:lpstr>
      <vt:lpstr>Banks Failed</vt:lpstr>
      <vt:lpstr>PowerPoint Presentation</vt:lpstr>
      <vt:lpstr>PowerPoint Presentation</vt:lpstr>
      <vt:lpstr>Rugged Individualism</vt:lpstr>
      <vt:lpstr>Hawley Smoot Tariff</vt:lpstr>
      <vt:lpstr>Reconstruction Finance Corporation</vt:lpstr>
      <vt:lpstr>PowerPoint Presentation</vt:lpstr>
      <vt:lpstr>PowerPoint Presentation</vt:lpstr>
      <vt:lpstr>PowerPoint Presentation</vt:lpstr>
      <vt:lpstr>PowerPoint Presentation</vt:lpstr>
      <vt:lpstr>PowerPoint Presentation</vt:lpstr>
      <vt:lpstr>PowerPoint Presentation</vt:lpstr>
      <vt:lpstr>Election of 1932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DID THE DUSTBOWL TAKE PLACE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Church, Amanda G.</dc:creator>
  <cp:lastModifiedBy>Church, Amanda G.</cp:lastModifiedBy>
  <cp:revision>10</cp:revision>
  <dcterms:created xsi:type="dcterms:W3CDTF">2015-04-18T20:48:45Z</dcterms:created>
  <dcterms:modified xsi:type="dcterms:W3CDTF">2015-07-29T11:23:18Z</dcterms:modified>
</cp:coreProperties>
</file>