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97" r:id="rId3"/>
    <p:sldId id="298" r:id="rId4"/>
    <p:sldId id="264" r:id="rId5"/>
    <p:sldId id="265" r:id="rId6"/>
    <p:sldId id="273" r:id="rId7"/>
    <p:sldId id="266" r:id="rId8"/>
    <p:sldId id="274" r:id="rId9"/>
    <p:sldId id="267" r:id="rId10"/>
    <p:sldId id="268" r:id="rId11"/>
    <p:sldId id="275" r:id="rId12"/>
    <p:sldId id="270" r:id="rId13"/>
    <p:sldId id="271" r:id="rId14"/>
    <p:sldId id="272" r:id="rId15"/>
    <p:sldId id="277" r:id="rId16"/>
    <p:sldId id="284" r:id="rId17"/>
    <p:sldId id="283" r:id="rId18"/>
    <p:sldId id="282" r:id="rId19"/>
    <p:sldId id="278" r:id="rId20"/>
    <p:sldId id="285" r:id="rId21"/>
    <p:sldId id="286" r:id="rId22"/>
    <p:sldId id="279" r:id="rId23"/>
    <p:sldId id="281" r:id="rId24"/>
    <p:sldId id="280" r:id="rId25"/>
    <p:sldId id="276" r:id="rId26"/>
    <p:sldId id="287" r:id="rId27"/>
    <p:sldId id="289" r:id="rId28"/>
    <p:sldId id="290" r:id="rId29"/>
    <p:sldId id="291" r:id="rId30"/>
    <p:sldId id="292" r:id="rId31"/>
    <p:sldId id="288" r:id="rId32"/>
    <p:sldId id="293" r:id="rId33"/>
    <p:sldId id="294" r:id="rId34"/>
    <p:sldId id="295" r:id="rId35"/>
    <p:sldId id="296" r:id="rId36"/>
    <p:sldId id="299" r:id="rId37"/>
    <p:sldId id="300" r:id="rId38"/>
    <p:sldId id="30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>
      <p:cViewPr varScale="1">
        <p:scale>
          <a:sx n="57" d="100"/>
          <a:sy n="57" d="100"/>
        </p:scale>
        <p:origin x="175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907BD-D605-4C9F-AEA7-EC3FFF530229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410E5-7462-48F9-A876-3B404B21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5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C49E7-7115-4200-A4CF-A8F2114FD534}" type="slidenum">
              <a:rPr lang="en-US"/>
              <a:pPr/>
              <a:t>36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Dangerous working conditions</a:t>
            </a:r>
          </a:p>
          <a:p>
            <a:r>
              <a:rPr lang="en-US">
                <a:latin typeface="Times New Roman"/>
              </a:rPr>
              <a:t>•</a:t>
            </a:r>
            <a:r>
              <a:rPr lang="en-US">
                <a:latin typeface="Book Antiqua" pitchFamily="18" charset="0"/>
              </a:rPr>
              <a:t> </a:t>
            </a:r>
            <a:r>
              <a:rPr lang="en-US"/>
              <a:t>Child labor</a:t>
            </a:r>
          </a:p>
          <a:p>
            <a:r>
              <a:rPr lang="en-US">
                <a:latin typeface="Times New Roman"/>
              </a:rPr>
              <a:t>•</a:t>
            </a:r>
            <a:r>
              <a:rPr lang="en-US">
                <a:latin typeface="Book Antiqua" pitchFamily="18" charset="0"/>
              </a:rPr>
              <a:t> </a:t>
            </a:r>
            <a:r>
              <a:rPr lang="en-US"/>
              <a:t>Long hours, low wages, no job</a:t>
            </a:r>
          </a:p>
          <a:p>
            <a:r>
              <a:rPr lang="en-US"/>
              <a:t>security, no benefits</a:t>
            </a:r>
          </a:p>
          <a:p>
            <a:r>
              <a:rPr lang="en-US">
                <a:latin typeface="Times New Roman"/>
              </a:rPr>
              <a:t>•</a:t>
            </a:r>
            <a:r>
              <a:rPr lang="en-US">
                <a:latin typeface="Book Antiqua" pitchFamily="18" charset="0"/>
              </a:rPr>
              <a:t> </a:t>
            </a:r>
            <a:r>
              <a:rPr lang="en-US"/>
              <a:t>Company towns</a:t>
            </a:r>
          </a:p>
          <a:p>
            <a:r>
              <a:rPr lang="en-US">
                <a:latin typeface="Times New Roman"/>
              </a:rPr>
              <a:t>•</a:t>
            </a:r>
            <a:r>
              <a:rPr lang="en-US">
                <a:latin typeface="Book Antiqua" pitchFamily="18" charset="0"/>
              </a:rPr>
              <a:t> </a:t>
            </a:r>
            <a:r>
              <a:rPr lang="en-US"/>
              <a:t>Employment of women</a:t>
            </a:r>
          </a:p>
          <a:p>
            <a:r>
              <a:rPr lang="en-US"/>
              <a:t>- tenements and slums</a:t>
            </a:r>
          </a:p>
        </p:txBody>
      </p:sp>
    </p:spTree>
    <p:extLst>
      <p:ext uri="{BB962C8B-B14F-4D97-AF65-F5344CB8AC3E}">
        <p14:creationId xmlns:p14="http://schemas.microsoft.com/office/powerpoint/2010/main" val="2366816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FDE5-2E35-4FAB-89DF-4589EBDCAD64}" type="datetimeFigureOut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378C-BD1B-43B7-99F7-EE1DF5E541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FDE5-2E35-4FAB-89DF-4589EBDCAD64}" type="datetimeFigureOut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378C-BD1B-43B7-99F7-EE1DF5E541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FDE5-2E35-4FAB-89DF-4589EBDCAD64}" type="datetimeFigureOut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378C-BD1B-43B7-99F7-EE1DF5E541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FDE5-2E35-4FAB-89DF-4589EBDCAD64}" type="datetimeFigureOut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378C-BD1B-43B7-99F7-EE1DF5E541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FDE5-2E35-4FAB-89DF-4589EBDCAD64}" type="datetimeFigureOut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378C-BD1B-43B7-99F7-EE1DF5E541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FDE5-2E35-4FAB-89DF-4589EBDCAD64}" type="datetimeFigureOut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378C-BD1B-43B7-99F7-EE1DF5E541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FDE5-2E35-4FAB-89DF-4589EBDCAD64}" type="datetimeFigureOut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378C-BD1B-43B7-99F7-EE1DF5E541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FDE5-2E35-4FAB-89DF-4589EBDCAD64}" type="datetimeFigureOut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378C-BD1B-43B7-99F7-EE1DF5E541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FDE5-2E35-4FAB-89DF-4589EBDCAD64}" type="datetimeFigureOut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378C-BD1B-43B7-99F7-EE1DF5E541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FDE5-2E35-4FAB-89DF-4589EBDCAD64}" type="datetimeFigureOut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378C-BD1B-43B7-99F7-EE1DF5E541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FDE5-2E35-4FAB-89DF-4589EBDCAD64}" type="datetimeFigureOut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6378C-BD1B-43B7-99F7-EE1DF5E541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0FDE5-2E35-4FAB-89DF-4589EBDCAD64}" type="datetimeFigureOut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6378C-BD1B-43B7-99F7-EE1DF5E541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/>
              <a:t>Goal Five: Industrial Revolution</a:t>
            </a:r>
            <a:endParaRPr lang="en-US" dirty="0"/>
          </a:p>
        </p:txBody>
      </p:sp>
      <p:pic>
        <p:nvPicPr>
          <p:cNvPr id="15362" name="Picture 2" descr="http://www.teacherlink.org/content/social/instructional/industrialrevolution/childmillwork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76400"/>
            <a:ext cx="5581650" cy="3914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Landmarks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1"/>
            <a:r>
              <a:rPr lang="en-US" dirty="0" smtClean="0"/>
              <a:t>Alexander Graham Bell: invents the telephone</a:t>
            </a:r>
          </a:p>
          <a:p>
            <a:pPr lvl="2"/>
            <a:r>
              <a:rPr lang="en-US" dirty="0" smtClean="0"/>
              <a:t>1878: Finances: a test run of 21 phones in Connecticut</a:t>
            </a:r>
          </a:p>
          <a:p>
            <a:pPr lvl="2">
              <a:buNone/>
            </a:pPr>
            <a:endParaRPr lang="en-US" dirty="0" smtClean="0"/>
          </a:p>
          <a:p>
            <a:pPr lvl="2"/>
            <a:r>
              <a:rPr lang="en-US" dirty="0" smtClean="0"/>
              <a:t>1879: 1</a:t>
            </a:r>
            <a:r>
              <a:rPr lang="en-US" baseline="30000" dirty="0" smtClean="0"/>
              <a:t>st</a:t>
            </a:r>
            <a:r>
              <a:rPr lang="en-US" dirty="0" smtClean="0"/>
              <a:t> telephone: installed in the White House</a:t>
            </a:r>
          </a:p>
          <a:p>
            <a:pPr lvl="2">
              <a:buNone/>
            </a:pPr>
            <a:endParaRPr lang="en-US" dirty="0" smtClean="0"/>
          </a:p>
          <a:p>
            <a:pPr lvl="2"/>
            <a:r>
              <a:rPr lang="en-US" dirty="0" smtClean="0"/>
              <a:t>1900: 1.5 million: phones in the U.S. are in use- also 69 million telegraph messages are sent that year</a:t>
            </a:r>
          </a:p>
          <a:p>
            <a:pPr lvl="3"/>
            <a:r>
              <a:rPr lang="en-US" dirty="0" smtClean="0"/>
              <a:t>Shows: technology overlaps</a:t>
            </a:r>
          </a:p>
          <a:p>
            <a:pPr lvl="4"/>
            <a:r>
              <a:rPr lang="en-US" dirty="0" smtClean="0"/>
              <a:t>Just because a new technology is created, doesn’t mean everyone gets rid of the old (think DVDs and </a:t>
            </a:r>
            <a:r>
              <a:rPr lang="en-US" dirty="0" err="1" smtClean="0"/>
              <a:t>Blu</a:t>
            </a:r>
            <a:r>
              <a:rPr lang="en-US" dirty="0" smtClean="0"/>
              <a:t>-rays)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.slidesharecdn.com/pstn-131011225006-phpapp01/95/public-switched-telephone-network-11-638.jpg?cb=13815320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5" y="66502"/>
            <a:ext cx="9114905" cy="68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347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Landmarks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STEEL</a:t>
            </a:r>
          </a:p>
          <a:p>
            <a:pPr lvl="1"/>
            <a:r>
              <a:rPr lang="en-US" dirty="0" smtClean="0"/>
              <a:t>Bessemer Process</a:t>
            </a:r>
          </a:p>
          <a:p>
            <a:pPr lvl="2"/>
            <a:r>
              <a:rPr lang="en-US" dirty="0" smtClean="0"/>
              <a:t>Henry Bessemer: develops a faster and cheaper way to make steel</a:t>
            </a:r>
          </a:p>
          <a:p>
            <a:pPr lvl="3"/>
            <a:r>
              <a:rPr lang="en-US" dirty="0" smtClean="0"/>
              <a:t>First to use this process is Andrew Carnegie</a:t>
            </a:r>
          </a:p>
          <a:p>
            <a:pPr lvl="2">
              <a:buNone/>
            </a:pPr>
            <a:endParaRPr lang="en-US" dirty="0" smtClean="0"/>
          </a:p>
          <a:p>
            <a:pPr lvl="2"/>
            <a:r>
              <a:rPr lang="en-US" dirty="0" smtClean="0"/>
              <a:t>Makes: the mass production of steel possible</a:t>
            </a:r>
          </a:p>
          <a:p>
            <a:pPr lvl="2">
              <a:buNone/>
            </a:pPr>
            <a:endParaRPr lang="en-US" dirty="0" smtClean="0"/>
          </a:p>
          <a:p>
            <a:pPr lvl="2"/>
            <a:r>
              <a:rPr lang="en-US" dirty="0" smtClean="0"/>
              <a:t>Led to: a new age of building that is now possible with steel- including things like the </a:t>
            </a:r>
            <a:r>
              <a:rPr lang="en-US" smtClean="0"/>
              <a:t>Brooklyn Bridge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Landmarks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229869"/>
              </p:ext>
            </p:extLst>
          </p:nvPr>
        </p:nvGraphicFramePr>
        <p:xfrm>
          <a:off x="304800" y="1600200"/>
          <a:ext cx="8534400" cy="5029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482252">
                <a:tc>
                  <a:txBody>
                    <a:bodyPr/>
                    <a:lstStyle/>
                    <a:p>
                      <a:r>
                        <a:rPr lang="en-US" dirty="0" smtClean="0"/>
                        <a:t>Invention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Inventor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was it used for? </a:t>
                      </a:r>
                      <a:endParaRPr lang="en-US" dirty="0"/>
                    </a:p>
                  </a:txBody>
                  <a:tcPr/>
                </a:tc>
              </a:tr>
              <a:tr h="757825">
                <a:tc>
                  <a:txBody>
                    <a:bodyPr/>
                    <a:lstStyle/>
                    <a:p>
                      <a:r>
                        <a:rPr lang="en-US" dirty="0" smtClean="0"/>
                        <a:t>Light Bulb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Thomas</a:t>
                      </a:r>
                      <a:r>
                        <a:rPr lang="en-US" baseline="0" dirty="0" smtClean="0"/>
                        <a:t> Edison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Factories and homes to have light at night</a:t>
                      </a:r>
                      <a:endParaRPr lang="en-US" dirty="0"/>
                    </a:p>
                  </a:txBody>
                  <a:tcPr/>
                </a:tc>
              </a:tr>
              <a:tr h="757825">
                <a:tc>
                  <a:txBody>
                    <a:bodyPr/>
                    <a:lstStyle/>
                    <a:p>
                      <a:r>
                        <a:rPr lang="en-US" dirty="0" smtClean="0"/>
                        <a:t>Telegraph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Samuel Morse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Communication</a:t>
                      </a:r>
                      <a:endParaRPr lang="en-US" dirty="0"/>
                    </a:p>
                  </a:txBody>
                  <a:tcPr/>
                </a:tc>
              </a:tr>
              <a:tr h="757825">
                <a:tc>
                  <a:txBody>
                    <a:bodyPr/>
                    <a:lstStyle/>
                    <a:p>
                      <a:r>
                        <a:rPr lang="en-US" dirty="0" smtClean="0"/>
                        <a:t>Telephone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Alexander Graham Bell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Communication</a:t>
                      </a:r>
                      <a:endParaRPr lang="en-US" dirty="0"/>
                    </a:p>
                  </a:txBody>
                  <a:tcPr/>
                </a:tc>
              </a:tr>
              <a:tr h="757825">
                <a:tc>
                  <a:txBody>
                    <a:bodyPr/>
                    <a:lstStyle/>
                    <a:p>
                      <a:r>
                        <a:rPr lang="en-US" dirty="0" smtClean="0"/>
                        <a:t>Bessemer</a:t>
                      </a:r>
                      <a:r>
                        <a:rPr lang="en-US" baseline="0" dirty="0" smtClean="0"/>
                        <a:t>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Henry Bessemer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Made steel fast and cheaply</a:t>
                      </a:r>
                      <a:endParaRPr lang="en-US" dirty="0"/>
                    </a:p>
                  </a:txBody>
                  <a:tcPr/>
                </a:tc>
              </a:tr>
              <a:tr h="757825"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Mechanical Reaper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Cyrus McCormick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Gather crops quickly</a:t>
                      </a:r>
                      <a:endParaRPr lang="en-US" dirty="0"/>
                    </a:p>
                  </a:txBody>
                  <a:tcPr/>
                </a:tc>
              </a:tr>
              <a:tr h="757825">
                <a:tc>
                  <a:txBody>
                    <a:bodyPr/>
                    <a:lstStyle/>
                    <a:p>
                      <a:r>
                        <a:rPr lang="en-US" dirty="0" smtClean="0"/>
                        <a:t>Steel Plow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 Deere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Dig troughs for planting seeds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040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ce-study.netdna-ssl.com/images/upload-flashcards/901513/959003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"/>
            <a:ext cx="4724400" cy="569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381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the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pic>
        <p:nvPicPr>
          <p:cNvPr id="5122" name="Picture 2" descr="http://i.kinja-img.com/gawker-media/image/upload/s--rDp08pOU--/c_fit,fl_progressive,q_80,w_636/b9zkmddtei9bawmzz2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1"/>
            <a:ext cx="6705600" cy="434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45256" y="2967335"/>
            <a:ext cx="3853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Problems???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827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7297711" cy="48386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0400" y="381000"/>
            <a:ext cx="2048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Trolley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3832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79" y="1219200"/>
            <a:ext cx="8211643" cy="441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152400"/>
            <a:ext cx="4389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Elevated Trains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8246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7631586" cy="55928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51802" y="219670"/>
            <a:ext cx="2347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Subway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7138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the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Industry</a:t>
            </a:r>
            <a:endParaRPr lang="en-US" dirty="0"/>
          </a:p>
        </p:txBody>
      </p:sp>
      <p:sp>
        <p:nvSpPr>
          <p:cNvPr id="4" name="AutoShape 2" descr="https://nyhistorywalks.files.wordpress.com/2012/06/five-points-1860.jpg"/>
          <p:cNvSpPr>
            <a:spLocks noChangeAspect="1" noChangeArrowheads="1"/>
          </p:cNvSpPr>
          <p:nvPr/>
        </p:nvSpPr>
        <p:spPr bwMode="auto">
          <a:xfrm>
            <a:off x="155575" y="-1790700"/>
            <a:ext cx="5257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44" y="2352503"/>
            <a:ext cx="6096000" cy="4343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40085" y="2523982"/>
            <a:ext cx="20651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NYC: 1860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745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big industrialists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4 wealthiest people in America at this time are: </a:t>
            </a:r>
          </a:p>
          <a:p>
            <a:pPr lvl="1"/>
            <a:r>
              <a:rPr lang="en-US" dirty="0" smtClean="0"/>
              <a:t>John D. Rockefeller: Oil Industry</a:t>
            </a:r>
          </a:p>
          <a:p>
            <a:pPr lvl="1"/>
            <a:r>
              <a:rPr lang="en-US" dirty="0" smtClean="0"/>
              <a:t>Andrew Carnegie: Steel Industry</a:t>
            </a:r>
          </a:p>
          <a:p>
            <a:pPr lvl="1"/>
            <a:r>
              <a:rPr lang="en-US" dirty="0" smtClean="0"/>
              <a:t>Cornelius Vanderbilt: Railroad Industry</a:t>
            </a:r>
          </a:p>
          <a:p>
            <a:pPr lvl="1"/>
            <a:r>
              <a:rPr lang="en-US" dirty="0" smtClean="0"/>
              <a:t>JP Morgan: Financial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87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41" y="381000"/>
            <a:ext cx="7802259" cy="607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97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6477000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447925"/>
            <a:ext cx="5124450" cy="3448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56" y="2421601"/>
            <a:ext cx="5144110" cy="443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49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the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4" name="AutoShape 2" descr="data:image/jpeg;base64,/9j/4AAQSkZJRgABAQAAAQABAAD/2wCEAAkGBxQTEhQUExQVFBQUFRcUFRYUFBQUFRUVFRQWFxQUGBQYHCggGBwlHBQUITEhJSkrLi4uFx8zODMsNygtLisBCgoKDg0OGhAQGiwkICQsLCwsLCwsLCwsLCwsLCwsLCwsLCwsLCwsLCwsLCwsLCwsLCwsLCwsLCwsLCwsLCwsLP/AABEIAMIBAwMBIgACEQEDEQH/xAAbAAABBQEBAAAAAAAAAAAAAAAFAQIDBAYAB//EADsQAAEDAgQDBgQDBwUBAQAAAAEAAgMEEQUSITFBUWEGEyJxgZEyQqGxI1LBFTNictHh8BRDU4KS8cL/xAAaAQACAwEBAAAAAAAAAAAAAAABAwACBAUG/8QALxEAAgIBAwIDBwMFAAAAAAAAAAECEQMSITEEQRMiURQyYXGBsfAzkaEFUsHR8f/aAAwDAQACEQMRAD8Az7jHALuIvyWaxfFXSnk3kqE07nG7iSo1hjBI9Pl6h5Nuw5cVwXK4g5KkCextyBzUCjXdj4xGx0h3tooZ8SJefNWT+HBbos6ZdVne7Otjjpgkah02emla7bLfX6LDFaZ01qd556LNuCvj4MnV7yRzAlcnMTCmGbscEVwKlDnF7vhYL+ZQuyO0GlK4ji6xVZOkNwx1TSZIXulceDRwVWdgCJYYz8EuQmc3JSTpCw1Hyu1aVSrKfI4jhw8kpVitbdjHeY9leD3M3UQuNlCyULrJciaY6FCQtTmtTiEA0QlPY5OLFERZQm6HuCYQpKaJzzZrXOP8IJ+yIMwGoO0L/UW+6hKsFWXIo/AKkf7L/QAqlNSvZ8THN8wQpYGqK5CK4fiYYzLtdDCEhCjVkjJxdoJ94HHf3RJk7GRkuIJ4BZppSlV0If7RKh0kxJJXKNIrmY3DMKomjVpPquOBUL9AXxnmDf6FZ01RKsQ5ztdI1S9Tp+Dj40k+J9jJGDNC4TN5DR/txWac0g2IsRuDuFtKCqlYeKkxmgZVNzNAbOBvtntwPVXjk9TPl6WlcP2MKiGCwZ5mjqqD2kEg6EaELSdhoQ6ck8G3V5cGXGrkkW+0L7Wb0WeY25R/HWEyFVqGi1udhqkI6zK+KvtGxnqUHermJT55CRsNB6KpIE6KpHOyy1SbE4JAEqVoVhRwCOYT4oZI+I8Q/VBbqWjqzG8OHDccxyVZK0MxyUJWHcBnFnRO47KCroSCVLLTCS0sJ13LeIKT/USbOab+SSdJNNAySGylq4jkY0b6n3V9tE7RzwQOAtqVbo6QzPs0OP8AI0ut0JGgVop9hWSmtLZl3xEbhIAVpu0uHPiAuw9HDUEeaCUhaHAu2TLMsoU6TKpYVLHHfzREztLthZU62UZzl2QuwuCjvYyKke5wa1pc5xsANyVsKDspDC0Pqjnf/wAYPgH8xGrvsrfZylFNCJZP3rxcA/K07DztqfNCsSxFz3O6qkpPhDseFPd8BSoxpjRljAY0bBjQ37IXNizidzbzQWWZV3zKlGlOlS2NF+2ncyFMzGCdDZw6i6ynfKRk6lEuzRz4fTzfLkdzZp9EBxXs/JF4m+NnMbjzCmhqyOKO4diPA681ZSaFTwQn8GYRqcQtX2gwAOBlhHVzf1Cy+VNUkzBLG4OmQpE8hIrCzW4HgBkGY6BaVlNDELaErq2oELAxvJAJpDffdZeTsoMT1EZ2shEs1nXGlihtRPY7qIVF0aI5EPamAd4JB/uC58+Kp4NiLoJA8a8COYV/tA+8UfNAQU+O8TlZvLkdHoLKymnFw8NPEO0IQ3Gq2ONhZG7M46Ejgso1PZGTsFVQSY19TOUaECVxT3REcEwK4ga5SDZJZXKWjLiLg24Da4G58tEQpHYbhckxtG2/MnQD1Rubsp3cWd5kc6+0bQQPM6qge9kBjhGg+IMPhHmVfw3CnxOJMj3OaLkMkyMbfgXO+I+QRoMd3SX1LVDHS0gzTCVzyLtjB8VuGYDQeqP4ZjEDozK2Et1/3HNN9NtQbeiD0sbpJLhjS0DxPdfIByL3aeqr4lXwtP7+ObKLCGEODAer/wAo6bor5DW1F7vb0H412qfK4tZTtka0W/3HgczZtgs3L2rq7BjHmJjfljaGe9grUva6cfBLkH5WNa1o6ZRonUleal95GhwDSbCzSbC5LctiXabaq/BilLW6jIK9nu1FROO6c4OdvncAGkD5Xm2l+B3ui9VQ08jmnLHHI0/7gvDLfgJGaAjqshNiETxkYZI2cAXB7D1LQAfVQYXiclPILG4vq292uChdZEkk3fxNhjuFxlhtAzM3d1PI1+XmS2wJCFUvZpjnxujk7yPMM/h2ANyNFZyMc5srdHEmzoZGsePyh0R3PlvZEsRpapovT7t1cGtyOdcXvl2PHRVcUx69WNxWQvdl80LdhLzoAieD1PfsLni0jDZ2lr9bc0UFa1o4LJKLi6OlCSnG0ZCTs9L+VD6jCJG7tPst07FiToUjqtx3LfW36qth0nm8lK4cFHlIXpDoo36OaPMWQvEezYtmZqEbA4mQiciFLKQopqNzDqCF0IRAarCKsHQ8Vmu02H91KbfC7UIvQjVvNL22j8ER80YPcX1CuFmMIXJxauTjn0b/ABs+IoDU1COYrIHC6zVW1Z0dZlCaS5T6ZpJFk0xaq4SIWZj8R2CtyLlJRVspY7NdwaPlCGhOkeXEk8U2yelSo5c5apNkgV2hqwwm4uCqTE4oMtFtboLOrWZSLbqjTUjnkkaNHxOOw/v0S0sGc2vZEsSojGyNl/AQXk8ze1rc7AKRSui+Rya1MkpaiOLWNoNvnktr5Dgnz4rLUEs0bHaxcBa/PXkhQZ3jhb4QLAbXsijJXM8LRqdNNh0CZVC4zlLZvb7hPB393E9+cRs1bE21g5w0zuG7rcuiHUdVHE90jpTK7e7wNCT4nWudUM7YV+adzG6RxgRtA2s0an1Nyh2GQ5iA/Y8Nr+qOnYXLqKmoRXH5waafE31Ic+eRzaZujWN07w7gC/1JSt7XMbB3UEXcOvuwi5HIuIuUFxStc4ZQPCLgNGw/zT2QZsLib7WRSF5c8lLy7+r/ADgOwYo1hzOjikdwD4w4A8D1T29qKkm5eXBvDI3IP+oFkGEjSbu4DbmeSn/bD9A1xa0bNaSAL9EaF+L6ughV4sHP7xjRETuG6NzcdOqvU2IRtDDUUwcwiweAWnqQdnIXPUsmheZLCVtnNeBYvFwHNdbQm2oPRdgFbHmdHNmML22dbWzt2ut5/dSi6yPVzz+blzHqZgAmp9I3HSxPhcOBvqDZE8A7VytYBKe8a1zRd24aTrrxVahjibLkMn4LxYhzM1+jhcWI5j+ymfhhgDnMkifGSW3e0230zMc3X0vsgOipKWpfU2X+sa6SSMt8e4sABK0gEFrvzdOKzeJOMZ8QIvqL8k11RI4iRr2Oc0NDhGbtLPle0fLY6EI7EI6yJwe4d63jtY8HW5HiqZIazbiyUzIOrSTvZXKbEBsRdUcToHQuLXtN+Y2PUFUg7ksrRsTNQ2qb5IrhtbrZYuGc8Vp8DwyaSzmtIb+Z3hb6X39FWguaS3CeK4c2RuZo15LKSUmU7bL0KOmZGPxH5jybp9VDnhBuI2ebvEfqiUU791NmWwmkc5w8JPoUztbRzSPaxkUjg0akMNrnqtY/GSNiAOmirPxvm66ikkwSx5Zqqo87PZ2q/wCCT/yVy3/7d6pVbxRXseT4Gfko32toR0IVGahtq9zWjqQsc2UjYkeRK4uJ3JPmVfwviK9svsaCoxGKP4PG7nwCCVM7nm7jcqJcrqKRnyZZT5OCcmpzURaHBOCaE9qhdBHCGZn5RuSLdVP2hqryW0s0BmmouN1awOn7pj6h+lmEMPIkWv5oFSRmU6663Rgt7Dmm1BQ9S/hkDzdwvc6N9OP+ck+rqC0vy7m7Qb/C29iR1Nt1Zxqp7uJkbPC8nxcw0gZR90AeXZTYX116jgrrfcVOSxrSuSGaQOPiF/6DbzV7CKVz5WvN8jSL243+XptqeSgjgAGZzgHW+Hn58kahhdFBYu8VR4gB8sYGpPnoPIHmi2KxQuVy+f8AoH1kR1c6wYXEgX1I8uAQiSosdNArtdV5ibHQBDWglFITmmr8okreI9lCFc7r/wCfoqhGqsZmXC/S3A281Bq33TpH3sT5e2yVviNhsoWbslkluBrrujOB4pa7H+KN2j2nUEHiORG4KAVEZabcFbpG2GYnZChuPI1IKxSGF5Mbj4SR6X36jotXT0jniKrgOpP4rAddDZxbzHRYNkxDi47EojhOLPi8LXWF8zRrYHyQNeLKrp8GsxyoPehz2eAks10a4fK4cjv7KtSYEJ5jHG14I1LnD8MNOxLxp+qK9noW4hFIJmloBALm6Au4Fv8AFbf0RjEK6OnjEUXhYwWAHHqTxPVIzOJ0MMpzlUOPsVKLA6el1I7+Tm4eBp/hZ+pS1uNPcbD2HBZysxpzrgIdUYjlFhvxKyttm+GPHHeW7D82IW46odNi3VZ+WsJ4qs6YqKBeWf0D0mLEqv8AtIoP3iTMraUKeSTDP7TK5B8y5GkDWwfZKE666y0nFo4JbppXNKgbHEJWrgksgEmCmpYcx1+EC7j0VcFXKJ1w5n5xYeYNwFC4dxyUOomPGjdAGg8jYk+yHdkZmsZNK4AlnwtOxda4v00UzYi6KODa78t+We32UIGWIsaLAPy2G54XPsr9qKSbeRTfZfyUzmkkzON3SuJHm46HoNVNi9Tl8LT4R4W9QOKdSx948Eaamw224Idjh/EfxynKLbG3JW7iZNxg2u5ViidK+w0v7Ac0exidrHOaL5Q0Maf4Rofff1QWlvHrxLQfQ/2V2aQTMvfxAZdeFtvoo+ReN1BruwRKQTYJ9wNj/VRyCxtyUjLZb21VzL3GyyaWHr/RRxP5phT4Yc2ihW9yUt004nYpGaHTdLUSC9hw+6hO6hZtFiRpcL3vZcx2ljqoonWTY2koBvuH8FrmhzWSND4nGzmkAkDmDuCFfPZGSSpayJ4dC4370EEMjG5IB34dSgdM3I3Nx4L0PstTimpO8d8dR4z0jF+7Hrq7/sOSpklpVm7Bj8aoP/gaxCrZTxCOOwaBpbnxPU8ysLieIueeitY1XF53QdxWLndndSUFpiMfIqzySrLaclXIMOuiAECMp4pitNTYPfgiEOBgboWHSzGCkKd/pCt4zB2J/wCx2clLDpMB/pCuW+OEM5JFNRNJ5WAnZUy6eHLScVUOamliW6eCoWqxjU4hcQuChKOAVvDow6WMHYvbfyuqqmhdYg8igWjyHXVgfVXbYAyZmgfwnS3spZvjncBrmzW6E3NvdCaphY5kjdQdijuI2DWSjZwyu89R9rq7JC3d8oE09OWSOd8rBcebxx8gfqEMeWyynbKwXN9LgIpigc2I9S4nrrb7ALM00mVx6iyujLnkotRrbkuYjOCBbe2vAHXTQdFTopS119xxHAhWa+K3+dFVjZYXPFWXBmm3rsmryL3HH/PVVBclTMsT021UOY8ERcnbsVzbcU8TWBtuoSuBUK2La5UgYbdVHcqZjzZQKokZDfNbgEyRhaAc17qYG5A5gKxWUOSbu/itoT5BQZo2sTD2GWWOIaGRzGDjbO4C/wBbr03tIQDa+jQA0DYAaAeywvY+ECtg4kOcfVrHEfUBartA65v7rL1D3SOv/TIUpSZm6l9yugYSdlIGXKJ0MHRIOlRJQ0BduEbp6JjeCihAATamstoN1UYkkEjM1o4BROxBo43QCWrVOWq5I0BtGlfigXDE28SsoZSl7xSgajYCtbzHuuWSEnmuUomoyC6yVKAtRxaECcCususoEcClCalBQCKnAppXAKBCuEuD/wAJxtrmaTtfiEarYvwC08xlPmNfuspG4ggjcG49FtZ397Th7W5gcp8jYh4/VFMbFJxfyAUpdLT76s8J8tcp/T0WZfGb24rWUvheDwkBa4fb2NkCxO4ltl1TYmHqI2lJ/IWp8WhHiaPf0QyVGQwTPzMOU21adwePmFNUUkbfjs19vmJ1/lNkboXLG5bmfDrAgKOMIjP3d9D+qgmaLeFGzPKFdympacXPomGPjZI1xBuiLWzHSjVSwxEjTVNdGSehVynADd+PuoXS3LVEWsIc7WzgQN9ufRPngIeHutZ2ocCCDrwI5clSa3ObjQDQI1FGf9MSdu9aADzyPLiPZn0QNEPMq9CtgM1sQgPDOB/6Bb/+lr8ZZ4iD6Lz6rc9rgWnK7e40N76fZejV9Q2WKOYAjO0O01sfmb6G49Fn6hcM6H9NnvOP1A0MNiiER0Qwz6qVsp5rOdRBJ9Xwaqc84HUqvnKhlkspRLHuddN046Ko+oJStF1AWWDKzqU0zDgmCNKWKEF7xcmFciQzyUJEi0HIH3SgpgK66gbJbJMqa1ykBQDyIE8JjguuoWJAFpeyMptJHffYdbFZljlfw6VweMu509eB90C8HTsNyMu0iwzNOo5m33VKsja+Jsgb42mx9NR5GyL1MrXsa86OeLHhcjiOoIQyKZ0UhzAEHQ/xA34c7FMRXIl34MvVVDSbtu0/r0UheSzW54gnW3MeSmxrDC12YDwO1B81To5LEsOxGnmEzscx6ozakQFo5hSRvtoVFLDYqaCnJseIRFq7EE2+mh0/uopY+ilkh1V7DJQHNEjbtG9wb28lCyjqdMHvpXcNQrNJhziBdrhfmND6rQ02JwiRuWOXwuuHF0d7i1hbLtp9Vpn9r4S05WuedrWAHUX5Krk/Q0Q6bG93Iw+C4c6SQsY0l1/S3Mnl1RLtDKGllOw6Q5sx5yOtm9tB6ItX9oy4EQsax2XK5zXagC9m5h57BA6fDO8JddoA1dd7dXHe5JufRFP1LuCitMNwRLASdfP+y2fZdl4TE+4uS5nMH5m/S/vzVOaOOMjK0zPsAALhvXbX7KxFT1ZPeGNwt8EY8Jdb4R/C0Kk1qVDcEfCnqW7GVtNlJVTMtBNC+RgL2hswF3NBGv8AEB9xwWdqXOafhWSqdHWTTVo6SayoyPuueSTqmOUILmSCVMcEwqELImXGVVrpO8UIWO+KVQXXKELrez7W/vZ2jowZvqpW4dScXyH2CEmQnipGI6peotYcS7fyGmYFTP8Ahlc0/wAViqWIdmZGDM0iRvNu/snU0JNuS0eHS5fJDxHHkuujhkXl2Z5+W2TmlartbhDQBMwWB+IDgVlw1OTtWc9wcXTFTbJ1kpUJQgU0UliOigulBUCjXTOjqI2ObdkjL3b8pv8AEW9eiR7WzRhslmTM9A8bAg81naSscwgjgb2K0MFbBIzUEP5aaHoTw6K6kGrKkNKTFLG8G4Odp5cCftdZSqaWnaxC9BDoyGjMGPto4i+nFpv/AJZQVmBRuZnkY7KdpYvG0dS3cf5qrpmfNg1LZ8GJZV5h4mAnmNL+ifBOWm4AGvHUIpW9nw0/hytcOvhPsVcpsKLMt4RMSDcFpLRydmadPJG0Z1hyXv8An7FDuHSnwNAcN9vdSNwCdwu1ji7iTZrAOWY6FXY6lzX2hkZEBcHPG1tudnWJt5lVqmpLhd8xlcTtmLiP09kLY1xh3/wXa2no4WhpkL5ABnEepz218e3t9UEme6QZYWSFoGoGpA6kJYKQyPu5wY0ak5TZo5CyNTY6Y4xFDHG1hBbcg5nD82h1JRA6lzsvgZmasaxrQ0AvG5I0HIW4lEcGoTI7xusLFxJNgANSb7BFMMpmSWZJBmLiPHbUDjYcPNX5sKp480bJXZA4FxNnNvwaeY8lNRI4Hdt7fsVsKgE8wc0OEbQGtsbBwG7nHldF6rFLEjMTrvf0sOQVeurmxQubFoHny3GthwCzpnJScj7HQwpRVvkKyVxDg4aEbHirLa2KfwvtHJwOzHevyn6fZZ8uNlF5pWkd4jDFdhLmHUFDJYiFco8YewZD42flcTp/K7h9la7uKb4H5Xfkk8J9HbFVpoYpJgF7lGSi9ThL27tIVGSlIUDRUKSymMRSdyVAEVlyl7orlCF2HDCeCsNws3RzuOqtUdAXnRJ1yOk8OKKtlDD8MJ3V2qiEYR+SBkDLuOvJY3EsRzu0RlfArBKNuS4+4Rq/HSyg8BdefXWyr6gspH3+ezR6rFp+JVE5fWSTyNoddcCmpUwyiuC4JyRQtQoStemlIoQux1Z0B8QHA/1R7BMejiNrPa07jNmHssqE4OUtlk6dnoDa6lefiynffT66qhiNU657gsdpqGjMQNb6KrgPZd84D3nuozsSNXeQV3EuyEkI72nkzlupFrOHlzU1FpStAl9I2obZoyy/kIsHfyu59ChrcEmZq5ndhp1dIQ0D339EUh7RyNNzbMOP9lZjxuN37xhcORAd9SrqYmXTxk77i4VJPM0sj7tsQNi57bhzuBPPom1HZZzbmVwudcwvYDjvYDyTajtAQSImgNJ2cBxFrADQfdNw2QyE2bc8XPJcGjoDoprSLeDqpPcuUD6eNrg3MQdC6+rrbNGnEhVqhxkdmZAW7aAktNtjl5qaoxBkegs9w42Fh5BTUGNPLt7crJMs3obIdJtUqQHrQ8uvICD1Fh6BV9FvxOHttK0PaeY191mO0OBCMd7ES6I7jiw8j0VVJME8cocoDmRRPKauurFLG5V10pcm2RKlqmxOWPRryB+U+Jv/AJOiuMxwH95Cx3VhLD7ahCC1NyoUgqUlwH219K7cSMPVocPob/RdanO0zP8AsHN+4WfyJCxDSi3iyNKIIP8Alj/9hcszkK5TSHxn6HsMPZxrdXmwTMQxyCmbZlieawNf2tmk0vZBZHvebuJKWl6D3HVvllq+C2QYxrtA+Zx1NkzCKMvcFHhuGlxGitYvibYGmKE3kOj3jZo4gHmio9kTJlpW+PQp9qK8PeImHwR6ebuJQOyRKnpUjnSlqds4BOSJQoQVIuXXUCKAlskBS3QILZafAcFay0s46tYfoXf0UGD4c2NonmHWNh4/xEJlbiznEkndKnN8I3dP0yl5snH3NJPi5OxtbYD7K9huLElYFlQTstHhHgZ30hs1v16JaizVkni06UgP2rpQypdl0DgH25X3QgFWsSrzNI5547DkBsFVzrQct12JYIy9waNybI/Wjumd3Hv8x5lV+y0AL3PPyN08yrtRT3KTllWx0egwqVyf0M8yMuOyOYZh9iCVco6EXud0WpKfM4ABL1NmmWOEN2WnU9osyoUVQHZmO1a4WI80V7UVAiiazjbVYelqjnuDxVmvNsIxtSwuUu72BeI0xjkew/KbenBVwEZ7Uj8UHm0EoKU9HOapj7LrqPMkL0QWPJSXUZeuab6KAskupYYHu+FpPkFp+z/ZgFoln0bwCMzYnHCLRNDbdAqyko8jMWOeV+RGJGC1H/E/2SrSO7Tv/MuVPF+A/wBiyf3IxkYRGjaLpFyLIg/UnLSyFuhtuND7hYNcuV8fBm6n3jkq5crmc5KuXKBOSFKuUIcFbwpoM0YIuM40PmuXIBRou1B8ZWYkXLkiJ1s3CLuGjVGe1ZtFCBtbbh7LlyuuTLk9wzAXLlyYZjUdjvgm82o25osuXLNk946nR/p/UewI/wBnWjNtwXLlIcles/SZju3Lz3rtT7oHhW/qkXIruGfuQ+RL2m/ej+UIO5cuTlwYJ8sYkKRciUERHA2gzMuOKRciVfB6VjZswW00WJrTquXLLP3js9H+gDnLly5MMzP/2Q==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55274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568336"/>
            <a:ext cx="4800600" cy="480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42" y="4197582"/>
            <a:ext cx="3751349" cy="249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7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4114800" cy="400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11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the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Immigration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67358"/>
            <a:ext cx="6585858" cy="458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32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851078"/>
              </p:ext>
            </p:extLst>
          </p:nvPr>
        </p:nvGraphicFramePr>
        <p:xfrm>
          <a:off x="454429" y="0"/>
          <a:ext cx="8229600" cy="610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828800"/>
                <a:gridCol w="2133600"/>
                <a:gridCol w="2514600"/>
              </a:tblGrid>
              <a:tr h="523240">
                <a:tc>
                  <a:txBody>
                    <a:bodyPr/>
                    <a:lstStyle/>
                    <a:p>
                      <a:r>
                        <a:rPr lang="en-US" dirty="0" smtClean="0"/>
                        <a:t>Area</a:t>
                      </a:r>
                      <a:r>
                        <a:rPr lang="en-US" baseline="0" dirty="0" smtClean="0"/>
                        <a:t> of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Before</a:t>
                      </a:r>
                      <a:r>
                        <a:rPr lang="en-US" baseline="0" dirty="0" smtClean="0"/>
                        <a:t> 1880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After 1880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Generalization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Walking, Animals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Trolley, Elevated trains, and subways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 becomes easier, people can live further</a:t>
                      </a:r>
                      <a:r>
                        <a:rPr lang="en-US" baseline="0" dirty="0" smtClean="0"/>
                        <a:t> away from their jobs- growth of suburbs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Businesses are smaller, many white males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Businesses</a:t>
                      </a:r>
                      <a:r>
                        <a:rPr lang="en-US" baseline="0" dirty="0" smtClean="0"/>
                        <a:t> are larger, buildings are taller, mainly women, children and immigrants that are working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Businesses are growing very quickly leading to more people moving to the cities and big industrialists</a:t>
                      </a:r>
                      <a:r>
                        <a:rPr lang="en-US" baseline="0" dirty="0" smtClean="0"/>
                        <a:t> getting more and more wealthy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Disease, death,</a:t>
                      </a:r>
                      <a:r>
                        <a:rPr lang="en-US" baseline="0" dirty="0" smtClean="0"/>
                        <a:t> and fire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Disease</a:t>
                      </a:r>
                      <a:r>
                        <a:rPr lang="en-US" baseline="0" dirty="0" smtClean="0"/>
                        <a:t>, death, and fire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 people in the cities made</a:t>
                      </a:r>
                      <a:r>
                        <a:rPr lang="en-US" baseline="0" dirty="0" smtClean="0"/>
                        <a:t> problems that already existed worse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Immigration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“Old” immigrants-</a:t>
                      </a:r>
                      <a:r>
                        <a:rPr lang="en-US" baseline="0" dirty="0" smtClean="0"/>
                        <a:t> mainly going to be from N and W Europe- fit in to American society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“New” immigrants- mainly from S, C, and E Europe- stand out for being very different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Lead to “nativism”-</a:t>
                      </a:r>
                      <a:r>
                        <a:rPr lang="en-US" baseline="0" dirty="0" smtClean="0"/>
                        <a:t> discrimination on immigrants and the belief that people born in America should have American resources first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551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Jacob Riis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Famous for: writing “How the Other Half Lives” which exposed the problems in the cities like: </a:t>
            </a:r>
          </a:p>
          <a:p>
            <a:pPr lvl="1"/>
            <a:r>
              <a:rPr lang="en-US" dirty="0" smtClean="0"/>
              <a:t>Poverty</a:t>
            </a:r>
          </a:p>
          <a:p>
            <a:pPr lvl="1"/>
            <a:r>
              <a:rPr lang="en-US" dirty="0" smtClean="0"/>
              <a:t>Unsanitary conditions</a:t>
            </a:r>
          </a:p>
          <a:p>
            <a:pPr lvl="1"/>
            <a:r>
              <a:rPr lang="en-US" dirty="0" smtClean="0"/>
              <a:t>Child Labor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992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8763000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10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143000"/>
            <a:ext cx="5562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40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533400"/>
            <a:ext cx="742950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6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People Got Rich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Gained monopolies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Natural</a:t>
            </a:r>
          </a:p>
          <a:p>
            <a:pPr lvl="1"/>
            <a:r>
              <a:rPr lang="en-US" dirty="0" smtClean="0"/>
              <a:t>Horizontal </a:t>
            </a:r>
            <a:r>
              <a:rPr lang="en-US" dirty="0" smtClean="0"/>
              <a:t>Consolidation: when you buy up companies that are like yours (Rockefeller)</a:t>
            </a:r>
            <a:endParaRPr lang="en-US" dirty="0" smtClean="0"/>
          </a:p>
          <a:p>
            <a:pPr lvl="1"/>
            <a:r>
              <a:rPr lang="en-US" dirty="0" smtClean="0"/>
              <a:t>Vertical </a:t>
            </a:r>
            <a:r>
              <a:rPr lang="en-US" dirty="0" smtClean="0"/>
              <a:t>Consolidation: when you buy up companies that go into the production of your product (Carnegie)</a:t>
            </a:r>
          </a:p>
          <a:p>
            <a:pPr lvl="1"/>
            <a:r>
              <a:rPr lang="en-US" dirty="0" smtClean="0"/>
              <a:t>Trust (Informal monopoly)- when someone controls a business but doesn’t own them (Rockefeller)</a:t>
            </a:r>
            <a:endParaRPr lang="en-US" dirty="0" smtClean="0"/>
          </a:p>
          <a:p>
            <a:r>
              <a:rPr lang="en-US" dirty="0" smtClean="0"/>
              <a:t>Incorporated new technology</a:t>
            </a:r>
          </a:p>
          <a:p>
            <a:pPr lvl="1"/>
            <a:r>
              <a:rPr lang="en-US" dirty="0" smtClean="0"/>
              <a:t>INDUSTRIAL REVOLUTION!!!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35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48" y="381000"/>
            <a:ext cx="7616889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96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growth of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/>
              <a:t>The gap between the: rich and the poor widened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business owners were making a lot of money off their rising companies, especially with better technology increasing productivity and a cheap labor force.  Immigrants were keeping the pay scale down since they were willing to work cheaply.</a:t>
            </a:r>
          </a:p>
          <a:p>
            <a:r>
              <a:rPr lang="en-US" dirty="0" smtClean="0"/>
              <a:t>Cities became: hard to govern</a:t>
            </a:r>
          </a:p>
          <a:p>
            <a:pPr lvl="1"/>
            <a:r>
              <a:rPr lang="en-US" dirty="0" smtClean="0"/>
              <a:t>With so many people living in a small area, cities were hard to control.  Also business leaders are gaining more control of the government given the fact that they are making so much money. </a:t>
            </a:r>
          </a:p>
          <a:p>
            <a:r>
              <a:rPr lang="en-US" dirty="0" smtClean="0"/>
              <a:t>More money and responsibility is being given to: city leaders and officials</a:t>
            </a:r>
          </a:p>
          <a:p>
            <a:pPr lvl="1"/>
            <a:r>
              <a:rPr lang="en-US" dirty="0" smtClean="0"/>
              <a:t>Many of these officials are appointed or picked by top business leaders. </a:t>
            </a:r>
          </a:p>
          <a:p>
            <a:pPr lvl="1"/>
            <a:endParaRPr lang="en-US" dirty="0" smtClean="0"/>
          </a:p>
          <a:p>
            <a:pPr algn="ctr">
              <a:buNone/>
            </a:pPr>
            <a:r>
              <a:rPr lang="en-US" b="1" i="1" u="sng" dirty="0" smtClean="0"/>
              <a:t>All of this led to more corruption in the cities!!!!!!</a:t>
            </a:r>
            <a:endParaRPr lang="en-US" sz="4600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294942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Corruption: Spoils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 smtClean="0"/>
              <a:t>Background: </a:t>
            </a:r>
          </a:p>
          <a:p>
            <a:pPr lvl="1"/>
            <a:r>
              <a:rPr lang="en-US" dirty="0" smtClean="0"/>
              <a:t>Started by Andrew Jackson</a:t>
            </a:r>
          </a:p>
          <a:p>
            <a:pPr lvl="1"/>
            <a:r>
              <a:rPr lang="en-US" dirty="0" smtClean="0"/>
              <a:t>It is characterized by giving away government jobs to loyal, UNQUALIFIED, political friends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Breaking Point: President Garfield was assassinated when he didn’t give a job to a loyal follower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Solved with: Pendleton Civil Service Act which requires all government employees to pass a competency 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07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Corruption: Railroads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 smtClean="0"/>
              <a:t>Background: companies were accepting bribes and charging more for shorter trips than longer trips</a:t>
            </a:r>
          </a:p>
          <a:p>
            <a:r>
              <a:rPr lang="en-US" dirty="0" smtClean="0"/>
              <a:t>Important court cases</a:t>
            </a:r>
          </a:p>
          <a:p>
            <a:pPr lvl="1"/>
            <a:r>
              <a:rPr lang="en-US" i="1" dirty="0" smtClean="0"/>
              <a:t>Munn v. Illinois </a:t>
            </a:r>
            <a:r>
              <a:rPr lang="en-US" dirty="0" smtClean="0"/>
              <a:t>(1877)</a:t>
            </a:r>
            <a:r>
              <a:rPr lang="en-US" i="1" dirty="0" smtClean="0"/>
              <a:t>: </a:t>
            </a:r>
            <a:r>
              <a:rPr lang="en-US" dirty="0" smtClean="0"/>
              <a:t>ruled that states could regulate railroads</a:t>
            </a:r>
            <a:endParaRPr lang="en-US" i="1" dirty="0" smtClean="0"/>
          </a:p>
          <a:p>
            <a:pPr lvl="1"/>
            <a:r>
              <a:rPr lang="en-US" i="1" dirty="0" smtClean="0"/>
              <a:t>Wabash v. Illinois </a:t>
            </a:r>
            <a:r>
              <a:rPr lang="en-US" dirty="0" smtClean="0"/>
              <a:t>(1886)</a:t>
            </a:r>
            <a:r>
              <a:rPr lang="en-US" i="1" dirty="0" smtClean="0"/>
              <a:t>: </a:t>
            </a:r>
            <a:r>
              <a:rPr lang="en-US" dirty="0" smtClean="0"/>
              <a:t>overturned Munn; instead ruled that since railroads were part of interstate trade, only the national government could make laws about them (</a:t>
            </a:r>
            <a:r>
              <a:rPr lang="en-US" i="1" dirty="0" smtClean="0"/>
              <a:t>Gibbons v. Ogden)</a:t>
            </a:r>
          </a:p>
          <a:p>
            <a:pPr lvl="2"/>
            <a:r>
              <a:rPr lang="en-US" i="1" dirty="0" smtClean="0"/>
              <a:t>***Problem is: </a:t>
            </a:r>
            <a:r>
              <a:rPr lang="en-US" dirty="0" smtClean="0"/>
              <a:t>national government ISN’T doing anything yet</a:t>
            </a:r>
            <a:endParaRPr lang="en-US" i="1" dirty="0" smtClean="0"/>
          </a:p>
          <a:p>
            <a:r>
              <a:rPr lang="en-US" dirty="0" smtClean="0"/>
              <a:t>Solved with: the Interstate Commerce Commission which is the government group eventually set up to regulate railroads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662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Corruption NOW: The Rise of Political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Political </a:t>
            </a:r>
            <a:r>
              <a:rPr lang="en-US" dirty="0" smtClean="0"/>
              <a:t>Machine: an unofficial city organization meant to keep one political party in office.  Usually headed by a “Boss”</a:t>
            </a:r>
          </a:p>
          <a:p>
            <a:pPr lvl="1"/>
            <a:r>
              <a:rPr lang="en-US" dirty="0" smtClean="0"/>
              <a:t>Works off of: the exchange of favors (giving away jobs and/or money in exchange for votes)</a:t>
            </a:r>
          </a:p>
          <a:p>
            <a:pPr lvl="2"/>
            <a:r>
              <a:rPr lang="en-US" dirty="0" smtClean="0"/>
              <a:t>Immigrants were easy prey for machines because they liked getting the jobs and money- they benefited!</a:t>
            </a:r>
          </a:p>
          <a:p>
            <a:pPr lvl="2"/>
            <a:r>
              <a:rPr lang="en-US" dirty="0" smtClean="0"/>
              <a:t>There is no secret ballot at this time and so the voting was watched- you had to follow through!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10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/>
              <a:t>One of the most notorious of all time: was Tammany Hall in New York City</a:t>
            </a:r>
          </a:p>
          <a:p>
            <a:pPr lvl="1"/>
            <a:r>
              <a:rPr lang="en-US" dirty="0" smtClean="0"/>
              <a:t>Headed by William Marcy Tweed or “Boss” Tweed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Controlled: the New York Treasury which allowed him to report false expenses to the federal government (just like Credit </a:t>
            </a:r>
            <a:r>
              <a:rPr lang="en-US" dirty="0" err="1" smtClean="0"/>
              <a:t>Mobilier</a:t>
            </a:r>
            <a:r>
              <a:rPr lang="en-US" dirty="0" smtClean="0"/>
              <a:t>)- would say that government projects cost more to build than they truly did…and he would pocket the rest.</a:t>
            </a:r>
          </a:p>
          <a:p>
            <a:pPr lvl="2"/>
            <a:r>
              <a:rPr lang="en-US" dirty="0" smtClean="0"/>
              <a:t>Gained between $50-300 MILLION!!!!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Thomas Nast: political cartoonist who exposed Boss Tweed leading to Tweed’s </a:t>
            </a:r>
            <a:r>
              <a:rPr lang="en-US" smtClean="0"/>
              <a:t>eventual arrest.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401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The Progressives!!!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smtClean="0"/>
              <a:t>Progressivism: </a:t>
            </a:r>
            <a:r>
              <a:rPr lang="en-US" sz="2800" dirty="0" smtClean="0"/>
              <a:t>movement to improve the way of life in America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pPr lvl="1"/>
            <a:r>
              <a:rPr lang="en-US" sz="2400" dirty="0"/>
              <a:t>Goal</a:t>
            </a:r>
            <a:r>
              <a:rPr lang="en-US" sz="2400" dirty="0" smtClean="0"/>
              <a:t>: end corruption and lessen problems in the cities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Came out of the earlier: </a:t>
            </a:r>
            <a:r>
              <a:rPr lang="en-US" sz="2400" dirty="0" smtClean="0"/>
              <a:t>the Populist movement</a:t>
            </a:r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3922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Areas of Social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Child Labor: </a:t>
            </a:r>
            <a:r>
              <a:rPr lang="en-US" dirty="0" smtClean="0"/>
              <a:t>children as young as 5 working in factories- lead to lack of education and working accidents- work to end it</a:t>
            </a:r>
            <a:endParaRPr lang="en-US" dirty="0" smtClean="0"/>
          </a:p>
          <a:p>
            <a:r>
              <a:rPr lang="en-US" dirty="0" smtClean="0"/>
              <a:t>Women’s Suffrage: </a:t>
            </a:r>
            <a:r>
              <a:rPr lang="en-US" dirty="0" smtClean="0"/>
              <a:t>movement to get women the right to vote</a:t>
            </a:r>
            <a:endParaRPr lang="en-US" dirty="0" smtClean="0"/>
          </a:p>
          <a:p>
            <a:r>
              <a:rPr lang="en-US" dirty="0" smtClean="0"/>
              <a:t>Temperance: </a:t>
            </a:r>
            <a:r>
              <a:rPr lang="en-US" dirty="0" smtClean="0"/>
              <a:t>movement to get rid of alcohol in America- believe it root of all evil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064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Areas of Municipal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Initiative: </a:t>
            </a:r>
            <a:r>
              <a:rPr lang="en-US" dirty="0" smtClean="0"/>
              <a:t>when citizens can create their own bills to be voted on to become laws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Referendum: </a:t>
            </a:r>
            <a:r>
              <a:rPr lang="en-US" dirty="0" smtClean="0"/>
              <a:t>a law that citizens vote on instead of legislature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Recall: </a:t>
            </a:r>
            <a:r>
              <a:rPr lang="en-US" dirty="0" smtClean="0"/>
              <a:t>when citizens can vote to remove corrupt elected official from office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54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1790-1860: U.S. Patent Office issued: 36,000 patents (a patent is a temporary monopoly on a new technology- measuring the amount of patents issued allows us to measure a growth in new technology)</a:t>
            </a:r>
          </a:p>
          <a:p>
            <a:pPr lvl="1"/>
            <a:r>
              <a:rPr lang="en-US" dirty="0" smtClean="0"/>
              <a:t>That equals: 514 patents a year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1860-1890: U.S. Patent Office issued: 500,000 patents</a:t>
            </a:r>
          </a:p>
          <a:p>
            <a:pPr lvl="1"/>
            <a:r>
              <a:rPr lang="en-US" dirty="0" smtClean="0"/>
              <a:t>That equals: 16,667 patents a year</a:t>
            </a:r>
          </a:p>
          <a:p>
            <a:pPr lvl="1"/>
            <a:r>
              <a:rPr lang="en-US" dirty="0" smtClean="0"/>
              <a:t>45.6 patents a day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Landmarks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OIL</a:t>
            </a:r>
          </a:p>
          <a:p>
            <a:pPr lvl="1"/>
            <a:r>
              <a:rPr lang="en-US" dirty="0" smtClean="0"/>
              <a:t>1858: Edwin Drake is sent by: Pennsylvania Rock Oil Company to attempt to drill and pump oil out of the ground. </a:t>
            </a:r>
          </a:p>
          <a:p>
            <a:pPr lvl="2"/>
            <a:r>
              <a:rPr lang="en-US" dirty="0" smtClean="0"/>
              <a:t>Before- they had to dig a hole and wait or use whale oil </a:t>
            </a:r>
          </a:p>
          <a:p>
            <a:pPr lvl="2"/>
            <a:r>
              <a:rPr lang="en-US" dirty="0" smtClean="0"/>
              <a:t>Successful in 1859: which makes oil the new energy source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-1.web.britannica.com/eb-media/84/19384-004-01CF4C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315200" cy="601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8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Landmarks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/>
              <a:t>ELECTRICITY</a:t>
            </a:r>
          </a:p>
          <a:p>
            <a:pPr lvl="1"/>
            <a:r>
              <a:rPr lang="en-US" dirty="0" smtClean="0"/>
              <a:t>1878: Thomas Edison- aka: the “Wizard of Menlo Park”</a:t>
            </a:r>
          </a:p>
          <a:p>
            <a:pPr lvl="1">
              <a:buNone/>
            </a:pPr>
            <a:endParaRPr lang="en-US" dirty="0" smtClean="0"/>
          </a:p>
          <a:p>
            <a:pPr lvl="2"/>
            <a:r>
              <a:rPr lang="en-US" dirty="0" smtClean="0"/>
              <a:t>Establishes his: invention factory in Menlo Park, NJ</a:t>
            </a:r>
          </a:p>
          <a:p>
            <a:pPr lvl="3"/>
            <a:r>
              <a:rPr lang="en-US" dirty="0" smtClean="0"/>
              <a:t>Main goal: is to create affordable, in home lighting</a:t>
            </a:r>
          </a:p>
          <a:p>
            <a:pPr lvl="3">
              <a:buNone/>
            </a:pPr>
            <a:endParaRPr lang="en-US" dirty="0" smtClean="0"/>
          </a:p>
          <a:p>
            <a:pPr lvl="3"/>
            <a:r>
              <a:rPr lang="en-US" dirty="0" smtClean="0"/>
              <a:t>Found a: long burning filament which made a light bulb possible</a:t>
            </a:r>
          </a:p>
          <a:p>
            <a:pPr lvl="3">
              <a:buNone/>
            </a:pPr>
            <a:endParaRPr lang="en-US" dirty="0" smtClean="0"/>
          </a:p>
          <a:p>
            <a:pPr lvl="3"/>
            <a:r>
              <a:rPr lang="en-US" dirty="0" smtClean="0"/>
              <a:t>His electricity is: based on direct current (must be directly connected to an energy source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1883: New York City becomes the first city to have lights at night in the WORLD!!!!</a:t>
            </a:r>
          </a:p>
          <a:p>
            <a:pPr lvl="3">
              <a:buNone/>
            </a:pPr>
            <a:endParaRPr lang="en-US" dirty="0" smtClean="0"/>
          </a:p>
          <a:p>
            <a:pPr lvl="3"/>
            <a:r>
              <a:rPr lang="en-US" dirty="0" smtClean="0"/>
              <a:t>1890: power stations are set up all across the U.S. to facilitate lighting</a:t>
            </a:r>
            <a:endParaRPr lang="en-US" dirty="0"/>
          </a:p>
          <a:p>
            <a:pPr lvl="2"/>
            <a:endParaRPr lang="en-US" dirty="0" smtClean="0"/>
          </a:p>
          <a:p>
            <a:pPr lvl="2">
              <a:buNone/>
            </a:pPr>
            <a:r>
              <a:rPr lang="en-US" dirty="0"/>
              <a:t> </a:t>
            </a: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lectricitysahilsama.weebly.com/uploads/5/7/8/3/5783764/7254420.gif?12942288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4953000" cy="499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xplorepahistory.com/kora/files/1/2/1-2-150D-25-ExplorePAHistory-a0l3b5-a_3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24003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edia-2.web.britannica.com/eb-media/47/79847-004-186AC6B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095" y="4048125"/>
            <a:ext cx="2198885" cy="280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54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Landmarks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Lewis Latimer: creates an even longer-lasting filament, which means a longer lasting bulb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George Westinghouse: bases his lighting on alternating current instead of direct current</a:t>
            </a:r>
          </a:p>
          <a:p>
            <a:pPr lvl="2"/>
            <a:r>
              <a:rPr lang="en-US" dirty="0" smtClean="0"/>
              <a:t>It’s cheaper</a:t>
            </a:r>
          </a:p>
          <a:p>
            <a:pPr lvl="2"/>
            <a:r>
              <a:rPr lang="en-US" dirty="0" smtClean="0"/>
              <a:t>It allows electricity to travel further distances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Samuel Morse: patents the first telegraph and develops Morse code to use with it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1421</Words>
  <Application>Microsoft Office PowerPoint</Application>
  <PresentationFormat>On-screen Show (4:3)</PresentationFormat>
  <Paragraphs>195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Book Antiqua</vt:lpstr>
      <vt:lpstr>Calibri</vt:lpstr>
      <vt:lpstr>Times New Roman</vt:lpstr>
      <vt:lpstr>Office Theme</vt:lpstr>
      <vt:lpstr>Goal Five: Industrial Revolution</vt:lpstr>
      <vt:lpstr>4 big industrialists</vt:lpstr>
      <vt:lpstr>Ways People Got Rich</vt:lpstr>
      <vt:lpstr>Growth in Technology</vt:lpstr>
      <vt:lpstr>Technology Landmarks</vt:lpstr>
      <vt:lpstr>PowerPoint Presentation</vt:lpstr>
      <vt:lpstr>Technology Landmarks</vt:lpstr>
      <vt:lpstr>PowerPoint Presentation</vt:lpstr>
      <vt:lpstr>Technology Landmarks</vt:lpstr>
      <vt:lpstr>Technology Landmarks</vt:lpstr>
      <vt:lpstr>PowerPoint Presentation</vt:lpstr>
      <vt:lpstr>Technology Landmarks</vt:lpstr>
      <vt:lpstr>Technology Landmarks</vt:lpstr>
      <vt:lpstr>PowerPoint Presentation</vt:lpstr>
      <vt:lpstr>Changes in the Cities</vt:lpstr>
      <vt:lpstr>PowerPoint Presentation</vt:lpstr>
      <vt:lpstr>PowerPoint Presentation</vt:lpstr>
      <vt:lpstr>PowerPoint Presentation</vt:lpstr>
      <vt:lpstr>Changes in the Cities</vt:lpstr>
      <vt:lpstr>PowerPoint Presentation</vt:lpstr>
      <vt:lpstr>PowerPoint Presentation</vt:lpstr>
      <vt:lpstr>Changes in the Cities</vt:lpstr>
      <vt:lpstr>PowerPoint Presentation</vt:lpstr>
      <vt:lpstr>Changes in the Cities</vt:lpstr>
      <vt:lpstr>PowerPoint Presentation</vt:lpstr>
      <vt:lpstr>Jacob Riis</vt:lpstr>
      <vt:lpstr>PowerPoint Presentation</vt:lpstr>
      <vt:lpstr>PowerPoint Presentation</vt:lpstr>
      <vt:lpstr>PowerPoint Presentation</vt:lpstr>
      <vt:lpstr>PowerPoint Presentation</vt:lpstr>
      <vt:lpstr>Effects of the growth of cities</vt:lpstr>
      <vt:lpstr>Corruption: Spoils System</vt:lpstr>
      <vt:lpstr>Corruption: Railroads</vt:lpstr>
      <vt:lpstr>Corruption NOW: The Rise of Political Machines</vt:lpstr>
      <vt:lpstr>Political Machines</vt:lpstr>
      <vt:lpstr>The Progressives!!!</vt:lpstr>
      <vt:lpstr>Areas of Social Reform</vt:lpstr>
      <vt:lpstr>Areas of Municipal Reform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 Five: Industrial Revolution</dc:title>
  <dc:creator>pete</dc:creator>
  <cp:lastModifiedBy>Church, Amanda G.</cp:lastModifiedBy>
  <cp:revision>21</cp:revision>
  <dcterms:created xsi:type="dcterms:W3CDTF">2011-10-11T18:58:44Z</dcterms:created>
  <dcterms:modified xsi:type="dcterms:W3CDTF">2015-07-20T12:45:30Z</dcterms:modified>
</cp:coreProperties>
</file>